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2" r:id="rId1"/>
    <p:sldMasterId id="2147483779" r:id="rId2"/>
    <p:sldMasterId id="2147483814" r:id="rId3"/>
  </p:sldMasterIdLst>
  <p:notesMasterIdLst>
    <p:notesMasterId r:id="rId15"/>
  </p:notesMasterIdLst>
  <p:handoutMasterIdLst>
    <p:handoutMasterId r:id="rId16"/>
  </p:handoutMasterIdLst>
  <p:sldIdLst>
    <p:sldId id="263" r:id="rId4"/>
    <p:sldId id="330" r:id="rId5"/>
    <p:sldId id="331" r:id="rId6"/>
    <p:sldId id="279" r:id="rId7"/>
    <p:sldId id="332" r:id="rId8"/>
    <p:sldId id="335" r:id="rId9"/>
    <p:sldId id="341" r:id="rId10"/>
    <p:sldId id="337" r:id="rId11"/>
    <p:sldId id="336" r:id="rId12"/>
    <p:sldId id="338" r:id="rId13"/>
    <p:sldId id="339" r:id="rId14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14CAAED-E51B-4E89-9AD9-5AA90C5A8B49}">
          <p14:sldIdLst>
            <p14:sldId id="263"/>
            <p14:sldId id="330"/>
            <p14:sldId id="331"/>
            <p14:sldId id="279"/>
            <p14:sldId id="332"/>
          </p14:sldIdLst>
        </p14:section>
        <p14:section name="Section sans titre" id="{55C927C7-AC94-4695-8F8D-9920A13A8305}">
          <p14:sldIdLst>
            <p14:sldId id="335"/>
            <p14:sldId id="341"/>
            <p14:sldId id="337"/>
            <p14:sldId id="336"/>
            <p14:sldId id="338"/>
            <p14:sldId id="33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1D7F"/>
    <a:srgbClr val="D11B77"/>
    <a:srgbClr val="01908E"/>
    <a:srgbClr val="627F8F"/>
    <a:srgbClr val="D121BC"/>
    <a:srgbClr val="8CC2B8"/>
    <a:srgbClr val="969696"/>
    <a:srgbClr val="C8E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29" autoAdjust="0"/>
    <p:restoredTop sz="94343" autoAdjust="0"/>
  </p:normalViewPr>
  <p:slideViewPr>
    <p:cSldViewPr snapToGrid="0">
      <p:cViewPr varScale="1">
        <p:scale>
          <a:sx n="80" d="100"/>
          <a:sy n="80" d="100"/>
        </p:scale>
        <p:origin x="690" y="84"/>
      </p:cViewPr>
      <p:guideLst/>
    </p:cSldViewPr>
  </p:slideViewPr>
  <p:outlineViewPr>
    <p:cViewPr>
      <p:scale>
        <a:sx n="33" d="100"/>
        <a:sy n="33" d="100"/>
      </p:scale>
      <p:origin x="0" y="-96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12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F8012-3425-4F65-8145-95E93A2F379D}" type="datetimeFigureOut">
              <a:rPr lang="fr-FR" smtClean="0"/>
              <a:t>17/10/2022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D7D5E-0589-4670-92DB-450822A3B3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521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343DA-E83C-456A-8603-4F689BA8E1A4}" type="datetimeFigureOut">
              <a:rPr lang="fr-FR" smtClean="0"/>
              <a:t>17/10/2022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80E61-0DDA-4073-9C0B-8277A467DF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03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>
            <a:extLst>
              <a:ext uri="{FF2B5EF4-FFF2-40B4-BE49-F238E27FC236}">
                <a16:creationId xmlns:a16="http://schemas.microsoft.com/office/drawing/2014/main" id="{F0DD2F4F-3865-B643-AC1F-4DC08AB95C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Espace réservé des notes 2">
            <a:extLst>
              <a:ext uri="{FF2B5EF4-FFF2-40B4-BE49-F238E27FC236}">
                <a16:creationId xmlns:a16="http://schemas.microsoft.com/office/drawing/2014/main" id="{4974B610-D8FA-114D-80F8-FA872A0FA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altLang="fr-FR">
                <a:latin typeface="Arial" panose="020B0604020202020204" pitchFamily="34" charset="0"/>
              </a:rPr>
              <a:t>Plaisir ou CHV, quelle représentation pour les partenaires?</a:t>
            </a:r>
          </a:p>
        </p:txBody>
      </p:sp>
      <p:sp>
        <p:nvSpPr>
          <p:cNvPr id="20483" name="Espace réservé du numéro de diapositive 3">
            <a:extLst>
              <a:ext uri="{FF2B5EF4-FFF2-40B4-BE49-F238E27FC236}">
                <a16:creationId xmlns:a16="http://schemas.microsoft.com/office/drawing/2014/main" id="{EB4E319C-1888-744F-8785-A1BF780364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9DEDA3AC-3F31-6A48-A040-9FD46C6C82F8}" type="slidenum">
              <a:rPr lang="fr-FR" altLang="fr-FR" smtClean="0">
                <a:latin typeface="Arial" panose="020B0604020202020204" pitchFamily="34" charset="0"/>
              </a:rPr>
              <a:pPr/>
              <a:t>2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041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Espace réservé des not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8525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898525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898525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898525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898525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0003B8A-962D-465A-B18D-E7A9BAA219EE}" type="slidenum">
              <a:rPr lang="fr-FR" altLang="fr-FR">
                <a:latin typeface="Arial" panose="020B0604020202020204" pitchFamily="34" charset="0"/>
              </a:rPr>
              <a:pPr/>
              <a:t>10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324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80E61-0DDA-4073-9C0B-8277A467DF1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046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6"/>
          <p:cNvSpPr/>
          <p:nvPr userDrawn="1"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rgbClr val="94F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7"/>
          <p:cNvSpPr/>
          <p:nvPr userDrawn="1"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rgbClr val="01908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4" b="6082"/>
          <a:stretch/>
        </p:blipFill>
        <p:spPr>
          <a:xfrm>
            <a:off x="1266093" y="291503"/>
            <a:ext cx="1566008" cy="1135358"/>
          </a:xfrm>
          <a:prstGeom prst="rect">
            <a:avLst/>
          </a:prstGeom>
        </p:spPr>
      </p:pic>
      <p:pic>
        <p:nvPicPr>
          <p:cNvPr id="9" name="Image 8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40" y="219688"/>
            <a:ext cx="1278988" cy="1278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919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62294E4-C5F6-EF4E-A75D-ABDBC605A4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CC9A105-B644-3A43-9819-D249EC1BBF7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2D3EE-0059-7544-BAD1-136A9974E3A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5657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6"/>
          <p:cNvSpPr/>
          <p:nvPr userDrawn="1"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rgbClr val="94F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7"/>
          <p:cNvSpPr/>
          <p:nvPr userDrawn="1"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rgbClr val="01908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4" b="6082"/>
          <a:stretch/>
        </p:blipFill>
        <p:spPr>
          <a:xfrm>
            <a:off x="1266093" y="291503"/>
            <a:ext cx="1566008" cy="113535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9137824">
            <a:off x="-437201" y="4236838"/>
            <a:ext cx="4972594" cy="391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627F8F"/>
                </a:solidFill>
              </a:rPr>
              <a:t>CENTRE HOSPITALIER DE PLAISIR</a:t>
            </a:r>
          </a:p>
        </p:txBody>
      </p:sp>
      <p:pic>
        <p:nvPicPr>
          <p:cNvPr id="9" name="Image 8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40" y="219688"/>
            <a:ext cx="1278988" cy="1278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3013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 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4" b="6082"/>
          <a:stretch/>
        </p:blipFill>
        <p:spPr>
          <a:xfrm>
            <a:off x="2567018" y="1024912"/>
            <a:ext cx="1566008" cy="1135358"/>
          </a:xfrm>
          <a:prstGeom prst="rect">
            <a:avLst/>
          </a:prstGeom>
        </p:spPr>
      </p:pic>
      <p:sp>
        <p:nvSpPr>
          <p:cNvPr id="10" name="Right Triangle 6"/>
          <p:cNvSpPr/>
          <p:nvPr userDrawn="1"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rgbClr val="94F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7"/>
          <p:cNvSpPr/>
          <p:nvPr userDrawn="1"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rgbClr val="01908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19137824">
            <a:off x="3675612" y="1584202"/>
            <a:ext cx="4972594" cy="391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C8E2EA"/>
                </a:solidFill>
              </a:rPr>
              <a:t>CENTRE HOSPITALIER DE PLAISIR</a:t>
            </a:r>
          </a:p>
        </p:txBody>
      </p:sp>
      <p:pic>
        <p:nvPicPr>
          <p:cNvPr id="9" name="Image 8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70" y="842467"/>
            <a:ext cx="1590848" cy="1590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7185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365760"/>
            <a:ext cx="7842069" cy="54864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822959" y="1318342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Modifiez les styles du texte du masque</a:t>
            </a:r>
          </a:p>
          <a:p>
            <a:pPr marL="630936" lvl="3" indent="-173736" algn="l" defTabSz="914400" rtl="0" eaLnBrk="1" latinLnBrk="0" hangingPunct="1">
              <a:spcBef>
                <a:spcPts val="300"/>
              </a:spcBef>
              <a:buClr>
                <a:srgbClr val="94F2D7"/>
              </a:buClr>
              <a:buFont typeface="Calibri" panose="020F0502020204030204" pitchFamily="34" charset="0"/>
              <a:buChar char="₋"/>
            </a:pPr>
            <a:r>
              <a:rPr lang="fr-FR" dirty="0"/>
              <a:t>Deuxième niveau</a:t>
            </a:r>
          </a:p>
          <a:p>
            <a:pPr marL="1097280" lvl="5" indent="-164592" algn="l" defTabSz="914400" rtl="0" eaLnBrk="1" latinLnBrk="0" hangingPunct="1">
              <a:spcBef>
                <a:spcPts val="300"/>
              </a:spcBef>
              <a:buClr>
                <a:srgbClr val="D3BF98"/>
              </a:buClr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297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A84E125-98CB-4B3E-B3CA-C0798A5FC0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486290"/>
            <a:ext cx="4724400" cy="2743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Rappel : Objet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767908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16"/>
          <p:cNvSpPr/>
          <p:nvPr userDrawn="1"/>
        </p:nvSpPr>
        <p:spPr>
          <a:xfrm rot="10800000">
            <a:off x="6793518" y="-1"/>
            <a:ext cx="2350481" cy="1484786"/>
          </a:xfrm>
          <a:prstGeom prst="rtTriangle">
            <a:avLst/>
          </a:prstGeom>
          <a:solidFill>
            <a:srgbClr val="94F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4948" y="1690695"/>
            <a:ext cx="5794760" cy="623314"/>
          </a:xfrm>
        </p:spPr>
        <p:txBody>
          <a:bodyPr>
            <a:noAutofit/>
          </a:bodyPr>
          <a:lstStyle>
            <a:lvl1pPr marL="0" indent="0">
              <a:buNone/>
              <a:defRPr kumimoji="0" lang="fr-FR" sz="18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dirty="0"/>
              <a:t>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Rappel : Objet de la présentation</a:t>
            </a:r>
          </a:p>
        </p:txBody>
      </p:sp>
      <p:sp>
        <p:nvSpPr>
          <p:cNvPr id="10" name="Freeform 7"/>
          <p:cNvSpPr/>
          <p:nvPr userDrawn="1"/>
        </p:nvSpPr>
        <p:spPr>
          <a:xfrm rot="10800000">
            <a:off x="-4944" y="0"/>
            <a:ext cx="9148944" cy="1297577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901 h 2002901"/>
              <a:gd name="connsiteX1" fmla="*/ 767027 w 3352800"/>
              <a:gd name="connsiteY1" fmla="*/ 1457422 h 2002901"/>
              <a:gd name="connsiteX2" fmla="*/ 2836585 w 3352800"/>
              <a:gd name="connsiteY2" fmla="*/ 0 h 2002901"/>
              <a:gd name="connsiteX3" fmla="*/ 3352800 w 3352800"/>
              <a:gd name="connsiteY3" fmla="*/ 270 h 2002901"/>
              <a:gd name="connsiteX4" fmla="*/ 3352800 w 3352800"/>
              <a:gd name="connsiteY4" fmla="*/ 2002901 h 2002901"/>
              <a:gd name="connsiteX5" fmla="*/ 0 w 3352800"/>
              <a:gd name="connsiteY5" fmla="*/ 2002901 h 2002901"/>
              <a:gd name="connsiteX0" fmla="*/ 0 w 3352800"/>
              <a:gd name="connsiteY0" fmla="*/ 2002901 h 2002901"/>
              <a:gd name="connsiteX1" fmla="*/ 872 w 3352800"/>
              <a:gd name="connsiteY1" fmla="*/ 1444707 h 2002901"/>
              <a:gd name="connsiteX2" fmla="*/ 2836585 w 3352800"/>
              <a:gd name="connsiteY2" fmla="*/ 0 h 2002901"/>
              <a:gd name="connsiteX3" fmla="*/ 3352800 w 3352800"/>
              <a:gd name="connsiteY3" fmla="*/ 270 h 2002901"/>
              <a:gd name="connsiteX4" fmla="*/ 3352800 w 3352800"/>
              <a:gd name="connsiteY4" fmla="*/ 2002901 h 2002901"/>
              <a:gd name="connsiteX5" fmla="*/ 0 w 3352800"/>
              <a:gd name="connsiteY5" fmla="*/ 2002901 h 2002901"/>
              <a:gd name="connsiteX0" fmla="*/ 0 w 3352800"/>
              <a:gd name="connsiteY0" fmla="*/ 2002901 h 2002901"/>
              <a:gd name="connsiteX1" fmla="*/ 872 w 3352800"/>
              <a:gd name="connsiteY1" fmla="*/ 1444707 h 2002901"/>
              <a:gd name="connsiteX2" fmla="*/ 2836585 w 3352800"/>
              <a:gd name="connsiteY2" fmla="*/ 0 h 2002901"/>
              <a:gd name="connsiteX3" fmla="*/ 3352800 w 3352800"/>
              <a:gd name="connsiteY3" fmla="*/ 1269239 h 2002901"/>
              <a:gd name="connsiteX4" fmla="*/ 3352800 w 3352800"/>
              <a:gd name="connsiteY4" fmla="*/ 2002901 h 2002901"/>
              <a:gd name="connsiteX5" fmla="*/ 0 w 3352800"/>
              <a:gd name="connsiteY5" fmla="*/ 2002901 h 2002901"/>
              <a:gd name="connsiteX0" fmla="*/ 0 w 3353740"/>
              <a:gd name="connsiteY0" fmla="*/ 1049267 h 1049267"/>
              <a:gd name="connsiteX1" fmla="*/ 872 w 3353740"/>
              <a:gd name="connsiteY1" fmla="*/ 491073 h 1049267"/>
              <a:gd name="connsiteX2" fmla="*/ 3353740 w 3353740"/>
              <a:gd name="connsiteY2" fmla="*/ 0 h 1049267"/>
              <a:gd name="connsiteX3" fmla="*/ 3352800 w 3353740"/>
              <a:gd name="connsiteY3" fmla="*/ 315605 h 1049267"/>
              <a:gd name="connsiteX4" fmla="*/ 3352800 w 3353740"/>
              <a:gd name="connsiteY4" fmla="*/ 1049267 h 1049267"/>
              <a:gd name="connsiteX5" fmla="*/ 0 w 3353740"/>
              <a:gd name="connsiteY5" fmla="*/ 1049267 h 104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3740" h="1049267">
                <a:moveTo>
                  <a:pt x="0" y="1049267"/>
                </a:moveTo>
                <a:cubicBezTo>
                  <a:pt x="291" y="863202"/>
                  <a:pt x="581" y="677138"/>
                  <a:pt x="872" y="491073"/>
                </a:cubicBezTo>
                <a:lnTo>
                  <a:pt x="3353740" y="0"/>
                </a:lnTo>
                <a:cubicBezTo>
                  <a:pt x="3353427" y="105202"/>
                  <a:pt x="3353113" y="210403"/>
                  <a:pt x="3352800" y="315605"/>
                </a:cubicBezTo>
                <a:lnTo>
                  <a:pt x="3352800" y="1049267"/>
                </a:lnTo>
                <a:lnTo>
                  <a:pt x="0" y="1049267"/>
                </a:lnTo>
                <a:close/>
              </a:path>
            </a:pathLst>
          </a:custGeom>
          <a:solidFill>
            <a:srgbClr val="01908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4" y="870"/>
            <a:ext cx="8652671" cy="735454"/>
          </a:xfrm>
        </p:spPr>
        <p:txBody>
          <a:bodyPr bIns="0" anchor="b"/>
          <a:lstStyle>
            <a:lvl1pPr algn="l">
              <a:defRPr lang="en-US" sz="3200" b="0" kern="1200" cap="all" baseline="0" dirty="0">
                <a:solidFill>
                  <a:srgbClr val="C8E2E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297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A84E125-98CB-4B3E-B3CA-C0798A5FC07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4" b="6082"/>
          <a:stretch/>
        </p:blipFill>
        <p:spPr>
          <a:xfrm>
            <a:off x="913725" y="6049181"/>
            <a:ext cx="965168" cy="699748"/>
          </a:xfrm>
          <a:prstGeom prst="rect">
            <a:avLst/>
          </a:prstGeom>
        </p:spPr>
      </p:pic>
      <p:pic>
        <p:nvPicPr>
          <p:cNvPr id="12" name="Image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0" y="5965717"/>
            <a:ext cx="835025" cy="835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7948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2185" y="0"/>
            <a:ext cx="9131815" cy="1617200"/>
          </a:xfrm>
          <a:prstGeom prst="rect">
            <a:avLst/>
          </a:prstGeom>
          <a:solidFill>
            <a:srgbClr val="01908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ight Triangle 17"/>
          <p:cNvSpPr/>
          <p:nvPr userDrawn="1"/>
        </p:nvSpPr>
        <p:spPr>
          <a:xfrm rot="5400000">
            <a:off x="1144066" y="485319"/>
            <a:ext cx="6858000" cy="9121763"/>
          </a:xfrm>
          <a:prstGeom prst="rtTriangle">
            <a:avLst/>
          </a:prstGeom>
          <a:solidFill>
            <a:srgbClr val="01908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 userDrawn="1"/>
        </p:nvSpPr>
        <p:spPr>
          <a:xfrm>
            <a:off x="-400776" y="1520252"/>
            <a:ext cx="6687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Merci de votre attention</a:t>
            </a:r>
          </a:p>
        </p:txBody>
      </p:sp>
      <p:sp>
        <p:nvSpPr>
          <p:cNvPr id="10" name="Rectangle 9"/>
          <p:cNvSpPr/>
          <p:nvPr userDrawn="1"/>
        </p:nvSpPr>
        <p:spPr>
          <a:xfrm rot="19380387">
            <a:off x="5047860" y="2972368"/>
            <a:ext cx="4972594" cy="391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627F8F"/>
                </a:solidFill>
              </a:rPr>
              <a:t>CENTRE HOSPITALIER DE PLAISIR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4" b="6082"/>
          <a:stretch/>
        </p:blipFill>
        <p:spPr>
          <a:xfrm>
            <a:off x="7507512" y="5490978"/>
            <a:ext cx="972264" cy="704892"/>
          </a:xfrm>
          <a:prstGeom prst="rect">
            <a:avLst/>
          </a:prstGeom>
        </p:spPr>
      </p:pic>
      <p:pic>
        <p:nvPicPr>
          <p:cNvPr id="9" name="Image 8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435" y="5425911"/>
            <a:ext cx="835025" cy="835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7780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62294E4-C5F6-EF4E-A75D-ABDBC605A4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CC9A105-B644-3A43-9819-D249EC1BBF7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2D3EE-0059-7544-BAD1-136A9974E3A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09013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7C83B1-DC7E-3143-9B6A-712F467D65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C28618A-1261-4045-9259-A049304BB2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55DAE-9C26-0846-9F99-8875B5B55BF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34348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4213" y="1628775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75213" y="1628775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D26CD3-EF62-8E4C-9711-F07725FCEE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DE6F32-5D8F-0E4B-9C23-BD514C563DA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17045-EFB5-E64F-9AF8-75E32D1D73F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68651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D51B-4B80-416F-98D8-40FEA684E55C}" type="datetimeFigureOut">
              <a:rPr lang="fr-FR" smtClean="0"/>
              <a:t>17/10/2022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53D5-F553-422D-9E54-350D3CD4F4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31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 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4" b="6082"/>
          <a:stretch/>
        </p:blipFill>
        <p:spPr>
          <a:xfrm>
            <a:off x="2567018" y="1024912"/>
            <a:ext cx="1566008" cy="1135358"/>
          </a:xfrm>
          <a:prstGeom prst="rect">
            <a:avLst/>
          </a:prstGeom>
        </p:spPr>
      </p:pic>
      <p:sp>
        <p:nvSpPr>
          <p:cNvPr id="10" name="Right Triangle 6"/>
          <p:cNvSpPr/>
          <p:nvPr userDrawn="1"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rgbClr val="94F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7"/>
          <p:cNvSpPr/>
          <p:nvPr userDrawn="1"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rgbClr val="01908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70" y="842467"/>
            <a:ext cx="1590848" cy="1590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7797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825" y="889000"/>
            <a:ext cx="8229600" cy="49053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4213" y="1628775"/>
            <a:ext cx="4038600" cy="47529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875213" y="1628775"/>
            <a:ext cx="4038600" cy="23002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875213" y="4081463"/>
            <a:ext cx="4038600" cy="23002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E0F672F-DBFE-4341-95DB-EEA78B8EE7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FB3889-9F6D-6F47-A202-F803545ED9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2AB8B-5E77-1540-981F-FE92CD57AF5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16067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9EEC-BF91-4CAA-811B-5B445DCB4F79}" type="datetimeFigureOut">
              <a:rPr lang="fr-FR" smtClean="0"/>
              <a:t>17/10/2022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Rappel : Objet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E125-98CB-4B3E-B3CA-C0798A5FC07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5066503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55DAE-9C26-0846-9F99-8875B5B55BF2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85484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9EEC-BF91-4CAA-811B-5B445DCB4F79}" type="datetimeFigureOut">
              <a:rPr lang="fr-FR" smtClean="0"/>
              <a:t>17/10/2022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Rappel : Objet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E125-98CB-4B3E-B3CA-C0798A5FC07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7217982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17045-EFB5-E64F-9AF8-75E32D1D73F4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65124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2D3EE-0059-7544-BAD1-136A9974E3AD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44492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9EEC-BF91-4CAA-811B-5B445DCB4F79}" type="datetimeFigureOut">
              <a:rPr lang="fr-FR" smtClean="0"/>
              <a:t>17/10/2022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Rappel : Objet de la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E125-98CB-4B3E-B3CA-C0798A5FC07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2500515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D51B-4B80-416F-98D8-40FEA684E55C}" type="datetimeFigureOut">
              <a:rPr lang="fr-FR" smtClean="0"/>
              <a:t>17/10/2022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53D5-F553-422D-9E54-350D3CD4F4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219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9EEC-BF91-4CAA-811B-5B445DCB4F79}" type="datetimeFigureOut">
              <a:rPr lang="fr-FR" smtClean="0"/>
              <a:t>17/10/2022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Rappel : Objet de la présentation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E125-98CB-4B3E-B3CA-C0798A5FC07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1019048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9EEC-BF91-4CAA-811B-5B445DCB4F79}" type="datetimeFigureOut">
              <a:rPr lang="fr-FR" smtClean="0"/>
              <a:t>17/10/2022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Rappel : Objet de la présentation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E125-98CB-4B3E-B3CA-C0798A5FC07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907904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365760"/>
            <a:ext cx="7842069" cy="54864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822959" y="1318342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Modifiez les styles du texte du masque</a:t>
            </a:r>
          </a:p>
          <a:p>
            <a:pPr marL="630936" lvl="3" indent="-173736" algn="l" defTabSz="914400" rtl="0" eaLnBrk="1" latinLnBrk="0" hangingPunct="1">
              <a:spcBef>
                <a:spcPts val="300"/>
              </a:spcBef>
              <a:buClr>
                <a:srgbClr val="94F2D7"/>
              </a:buClr>
              <a:buFont typeface="Calibri" panose="020F0502020204030204" pitchFamily="34" charset="0"/>
              <a:buChar char="₋"/>
            </a:pPr>
            <a:r>
              <a:rPr lang="fr-FR" dirty="0"/>
              <a:t>Deuxième niveau</a:t>
            </a:r>
          </a:p>
          <a:p>
            <a:pPr marL="1097280" lvl="5" indent="-164592" algn="l" defTabSz="914400" rtl="0" eaLnBrk="1" latinLnBrk="0" hangingPunct="1">
              <a:spcBef>
                <a:spcPts val="300"/>
              </a:spcBef>
              <a:buClr>
                <a:srgbClr val="D3BF98"/>
              </a:buClr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297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A84E125-98CB-4B3E-B3CA-C0798A5FC0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486290"/>
            <a:ext cx="47244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Rappel : Objet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467068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9EEC-BF91-4CAA-811B-5B445DCB4F79}" type="datetimeFigureOut">
              <a:rPr lang="fr-FR" smtClean="0"/>
              <a:t>17/10/2022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Rappel : Objet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E125-98CB-4B3E-B3CA-C0798A5FC07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5933790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9EEC-BF91-4CAA-811B-5B445DCB4F79}" type="datetimeFigureOut">
              <a:rPr lang="fr-FR" smtClean="0"/>
              <a:t>17/10/2022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Rappel : Objet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E125-98CB-4B3E-B3CA-C0798A5FC07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737069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1 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4" b="6082"/>
          <a:stretch/>
        </p:blipFill>
        <p:spPr>
          <a:xfrm>
            <a:off x="2567018" y="1024912"/>
            <a:ext cx="1566008" cy="1135358"/>
          </a:xfrm>
          <a:prstGeom prst="rect">
            <a:avLst/>
          </a:prstGeom>
        </p:spPr>
      </p:pic>
      <p:sp>
        <p:nvSpPr>
          <p:cNvPr id="10" name="Right Triangle 6"/>
          <p:cNvSpPr/>
          <p:nvPr userDrawn="1"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rgbClr val="94F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7"/>
          <p:cNvSpPr/>
          <p:nvPr userDrawn="1"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rgbClr val="01908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19137824">
            <a:off x="3675612" y="1584202"/>
            <a:ext cx="4972594" cy="391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C8E2EA"/>
                </a:solidFill>
              </a:rPr>
              <a:t>CENTRE HOSPITALIER DE PLAISIR</a:t>
            </a:r>
          </a:p>
        </p:txBody>
      </p:sp>
      <p:pic>
        <p:nvPicPr>
          <p:cNvPr id="9" name="Image 8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70" y="842467"/>
            <a:ext cx="1590848" cy="1590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41342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365760"/>
            <a:ext cx="7842069" cy="54864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822959" y="1318342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Modifiez les styles du texte du masque</a:t>
            </a:r>
          </a:p>
          <a:p>
            <a:pPr marL="630936" lvl="3" indent="-173736" algn="l" defTabSz="914400" rtl="0" eaLnBrk="1" latinLnBrk="0" hangingPunct="1">
              <a:spcBef>
                <a:spcPts val="300"/>
              </a:spcBef>
              <a:buClr>
                <a:srgbClr val="94F2D7"/>
              </a:buClr>
              <a:buFont typeface="Calibri" panose="020F0502020204030204" pitchFamily="34" charset="0"/>
              <a:buChar char="₋"/>
            </a:pPr>
            <a:r>
              <a:rPr lang="fr-FR" dirty="0"/>
              <a:t>Deuxième niveau</a:t>
            </a:r>
          </a:p>
          <a:p>
            <a:pPr marL="1097280" lvl="5" indent="-164592" algn="l" defTabSz="914400" rtl="0" eaLnBrk="1" latinLnBrk="0" hangingPunct="1">
              <a:spcBef>
                <a:spcPts val="300"/>
              </a:spcBef>
              <a:buClr>
                <a:srgbClr val="D3BF98"/>
              </a:buClr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297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A84E125-98CB-4B3E-B3CA-C0798A5FC0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486290"/>
            <a:ext cx="4724400" cy="2743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Rappel : Objet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9627157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825" y="889000"/>
            <a:ext cx="8229600" cy="49053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4213" y="1628775"/>
            <a:ext cx="4038600" cy="47529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875213" y="1628775"/>
            <a:ext cx="4038600" cy="23002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875213" y="4081463"/>
            <a:ext cx="4038600" cy="23002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E0F672F-DBFE-4341-95DB-EEA78B8EE7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FB3889-9F6D-6F47-A202-F803545ED9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2AB8B-5E77-1540-981F-FE92CD57AF5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1163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16"/>
          <p:cNvSpPr/>
          <p:nvPr userDrawn="1"/>
        </p:nvSpPr>
        <p:spPr>
          <a:xfrm rot="10800000">
            <a:off x="6793518" y="-1"/>
            <a:ext cx="2350481" cy="1484786"/>
          </a:xfrm>
          <a:prstGeom prst="rtTriangle">
            <a:avLst/>
          </a:prstGeom>
          <a:solidFill>
            <a:srgbClr val="94F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4948" y="1690695"/>
            <a:ext cx="5794760" cy="623314"/>
          </a:xfrm>
        </p:spPr>
        <p:txBody>
          <a:bodyPr>
            <a:noAutofit/>
          </a:bodyPr>
          <a:lstStyle>
            <a:lvl1pPr marL="0" indent="0">
              <a:buNone/>
              <a:defRPr kumimoji="0" lang="fr-FR" sz="18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dirty="0"/>
              <a:t>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486290"/>
            <a:ext cx="47244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Rappel : Objet de la présentation</a:t>
            </a:r>
          </a:p>
        </p:txBody>
      </p:sp>
      <p:sp>
        <p:nvSpPr>
          <p:cNvPr id="10" name="Freeform 7"/>
          <p:cNvSpPr/>
          <p:nvPr userDrawn="1"/>
        </p:nvSpPr>
        <p:spPr>
          <a:xfrm rot="10800000">
            <a:off x="-4944" y="0"/>
            <a:ext cx="9148944" cy="1297577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901 h 2002901"/>
              <a:gd name="connsiteX1" fmla="*/ 767027 w 3352800"/>
              <a:gd name="connsiteY1" fmla="*/ 1457422 h 2002901"/>
              <a:gd name="connsiteX2" fmla="*/ 2836585 w 3352800"/>
              <a:gd name="connsiteY2" fmla="*/ 0 h 2002901"/>
              <a:gd name="connsiteX3" fmla="*/ 3352800 w 3352800"/>
              <a:gd name="connsiteY3" fmla="*/ 270 h 2002901"/>
              <a:gd name="connsiteX4" fmla="*/ 3352800 w 3352800"/>
              <a:gd name="connsiteY4" fmla="*/ 2002901 h 2002901"/>
              <a:gd name="connsiteX5" fmla="*/ 0 w 3352800"/>
              <a:gd name="connsiteY5" fmla="*/ 2002901 h 2002901"/>
              <a:gd name="connsiteX0" fmla="*/ 0 w 3352800"/>
              <a:gd name="connsiteY0" fmla="*/ 2002901 h 2002901"/>
              <a:gd name="connsiteX1" fmla="*/ 872 w 3352800"/>
              <a:gd name="connsiteY1" fmla="*/ 1444707 h 2002901"/>
              <a:gd name="connsiteX2" fmla="*/ 2836585 w 3352800"/>
              <a:gd name="connsiteY2" fmla="*/ 0 h 2002901"/>
              <a:gd name="connsiteX3" fmla="*/ 3352800 w 3352800"/>
              <a:gd name="connsiteY3" fmla="*/ 270 h 2002901"/>
              <a:gd name="connsiteX4" fmla="*/ 3352800 w 3352800"/>
              <a:gd name="connsiteY4" fmla="*/ 2002901 h 2002901"/>
              <a:gd name="connsiteX5" fmla="*/ 0 w 3352800"/>
              <a:gd name="connsiteY5" fmla="*/ 2002901 h 2002901"/>
              <a:gd name="connsiteX0" fmla="*/ 0 w 3352800"/>
              <a:gd name="connsiteY0" fmla="*/ 2002901 h 2002901"/>
              <a:gd name="connsiteX1" fmla="*/ 872 w 3352800"/>
              <a:gd name="connsiteY1" fmla="*/ 1444707 h 2002901"/>
              <a:gd name="connsiteX2" fmla="*/ 2836585 w 3352800"/>
              <a:gd name="connsiteY2" fmla="*/ 0 h 2002901"/>
              <a:gd name="connsiteX3" fmla="*/ 3352800 w 3352800"/>
              <a:gd name="connsiteY3" fmla="*/ 1269239 h 2002901"/>
              <a:gd name="connsiteX4" fmla="*/ 3352800 w 3352800"/>
              <a:gd name="connsiteY4" fmla="*/ 2002901 h 2002901"/>
              <a:gd name="connsiteX5" fmla="*/ 0 w 3352800"/>
              <a:gd name="connsiteY5" fmla="*/ 2002901 h 2002901"/>
              <a:gd name="connsiteX0" fmla="*/ 0 w 3353740"/>
              <a:gd name="connsiteY0" fmla="*/ 1049267 h 1049267"/>
              <a:gd name="connsiteX1" fmla="*/ 872 w 3353740"/>
              <a:gd name="connsiteY1" fmla="*/ 491073 h 1049267"/>
              <a:gd name="connsiteX2" fmla="*/ 3353740 w 3353740"/>
              <a:gd name="connsiteY2" fmla="*/ 0 h 1049267"/>
              <a:gd name="connsiteX3" fmla="*/ 3352800 w 3353740"/>
              <a:gd name="connsiteY3" fmla="*/ 315605 h 1049267"/>
              <a:gd name="connsiteX4" fmla="*/ 3352800 w 3353740"/>
              <a:gd name="connsiteY4" fmla="*/ 1049267 h 1049267"/>
              <a:gd name="connsiteX5" fmla="*/ 0 w 3353740"/>
              <a:gd name="connsiteY5" fmla="*/ 1049267 h 104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3740" h="1049267">
                <a:moveTo>
                  <a:pt x="0" y="1049267"/>
                </a:moveTo>
                <a:cubicBezTo>
                  <a:pt x="291" y="863202"/>
                  <a:pt x="581" y="677138"/>
                  <a:pt x="872" y="491073"/>
                </a:cubicBezTo>
                <a:lnTo>
                  <a:pt x="3353740" y="0"/>
                </a:lnTo>
                <a:cubicBezTo>
                  <a:pt x="3353427" y="105202"/>
                  <a:pt x="3353113" y="210403"/>
                  <a:pt x="3352800" y="315605"/>
                </a:cubicBezTo>
                <a:lnTo>
                  <a:pt x="3352800" y="1049267"/>
                </a:lnTo>
                <a:lnTo>
                  <a:pt x="0" y="1049267"/>
                </a:lnTo>
                <a:close/>
              </a:path>
            </a:pathLst>
          </a:custGeom>
          <a:solidFill>
            <a:srgbClr val="01908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4" y="870"/>
            <a:ext cx="8652671" cy="735454"/>
          </a:xfrm>
        </p:spPr>
        <p:txBody>
          <a:bodyPr bIns="0" anchor="b"/>
          <a:lstStyle>
            <a:lvl1pPr algn="l">
              <a:defRPr lang="en-US" sz="3200" b="0" kern="1200" cap="all" baseline="0" dirty="0">
                <a:solidFill>
                  <a:srgbClr val="C8E2E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297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A84E125-98CB-4B3E-B3CA-C0798A5FC07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4" b="6082"/>
          <a:stretch/>
        </p:blipFill>
        <p:spPr>
          <a:xfrm>
            <a:off x="913725" y="6049181"/>
            <a:ext cx="965168" cy="699748"/>
          </a:xfrm>
          <a:prstGeom prst="rect">
            <a:avLst/>
          </a:prstGeom>
        </p:spPr>
      </p:pic>
      <p:pic>
        <p:nvPicPr>
          <p:cNvPr id="12" name="Image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0" y="5965717"/>
            <a:ext cx="835025" cy="835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7825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2185" y="0"/>
            <a:ext cx="9131815" cy="1617200"/>
          </a:xfrm>
          <a:prstGeom prst="rect">
            <a:avLst/>
          </a:prstGeom>
          <a:solidFill>
            <a:srgbClr val="01908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ight Triangle 17"/>
          <p:cNvSpPr/>
          <p:nvPr userDrawn="1"/>
        </p:nvSpPr>
        <p:spPr>
          <a:xfrm rot="5400000">
            <a:off x="1144066" y="485319"/>
            <a:ext cx="6858000" cy="9121763"/>
          </a:xfrm>
          <a:prstGeom prst="rtTriangle">
            <a:avLst/>
          </a:prstGeom>
          <a:solidFill>
            <a:srgbClr val="01908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 userDrawn="1"/>
        </p:nvSpPr>
        <p:spPr>
          <a:xfrm>
            <a:off x="-400776" y="1520252"/>
            <a:ext cx="6687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Merci de votre attention</a:t>
            </a:r>
          </a:p>
        </p:txBody>
      </p:sp>
      <p:sp>
        <p:nvSpPr>
          <p:cNvPr id="10" name="Rectangle 9"/>
          <p:cNvSpPr/>
          <p:nvPr userDrawn="1"/>
        </p:nvSpPr>
        <p:spPr>
          <a:xfrm rot="19380387">
            <a:off x="5047860" y="2972368"/>
            <a:ext cx="4972594" cy="391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627F8F"/>
                </a:solidFill>
              </a:rPr>
              <a:t>CENTRE HOSPITALIER DE PLAISIR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4" b="6082"/>
          <a:stretch/>
        </p:blipFill>
        <p:spPr>
          <a:xfrm>
            <a:off x="7507512" y="5490978"/>
            <a:ext cx="972264" cy="704892"/>
          </a:xfrm>
          <a:prstGeom prst="rect">
            <a:avLst/>
          </a:prstGeom>
        </p:spPr>
      </p:pic>
      <p:pic>
        <p:nvPicPr>
          <p:cNvPr id="9" name="Image 8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435" y="5425911"/>
            <a:ext cx="835025" cy="835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2877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7C83B1-DC7E-3143-9B6A-712F467D65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C28618A-1261-4045-9259-A049304BB2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55DAE-9C26-0846-9F99-8875B5B55BF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7166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825" y="889000"/>
            <a:ext cx="8229600" cy="49053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4213" y="1628775"/>
            <a:ext cx="4038600" cy="47529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875213" y="1628775"/>
            <a:ext cx="4038600" cy="23002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875213" y="4081463"/>
            <a:ext cx="4038600" cy="23002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E0F672F-DBFE-4341-95DB-EEA78B8EE7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FB3889-9F6D-6F47-A202-F803545ED9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2AB8B-5E77-1540-981F-FE92CD57AF5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7430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4213" y="1628775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75213" y="1628775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D26CD3-EF62-8E4C-9711-F07725FCEE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DE6F32-5D8F-0E4B-9C23-BD514C563DA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17045-EFB5-E64F-9AF8-75E32D1D73F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792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D51B-4B80-416F-98D8-40FEA684E55C}" type="datetimeFigureOut">
              <a:rPr lang="fr-FR" smtClean="0"/>
              <a:t>17/10/2022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53D5-F553-422D-9E54-350D3CD4F4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67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7"/>
          <p:cNvSpPr/>
          <p:nvPr userDrawn="1"/>
        </p:nvSpPr>
        <p:spPr>
          <a:xfrm>
            <a:off x="-2380" y="6235442"/>
            <a:ext cx="9144000" cy="648000"/>
          </a:xfrm>
          <a:prstGeom prst="rect">
            <a:avLst/>
          </a:prstGeom>
          <a:solidFill>
            <a:srgbClr val="01908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6041666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Modifiez les styles du texte du masque</a:t>
            </a:r>
          </a:p>
          <a:p>
            <a:pPr marL="630936" lvl="3" indent="-173736" algn="l" defTabSz="914400" rtl="0" eaLnBrk="1" latinLnBrk="0" hangingPunct="1">
              <a:spcBef>
                <a:spcPts val="300"/>
              </a:spcBef>
              <a:buClr>
                <a:srgbClr val="94F2D7"/>
              </a:buClr>
              <a:buFont typeface="Calibri" panose="020F0502020204030204" pitchFamily="34" charset="0"/>
              <a:buChar char="₋"/>
            </a:pPr>
            <a:r>
              <a:rPr lang="fr-FR" dirty="0"/>
              <a:t>Deuxième niveau</a:t>
            </a:r>
          </a:p>
          <a:p>
            <a:pPr marL="1097280" lvl="5" indent="-164592" algn="l" defTabSz="914400" rtl="0" eaLnBrk="1" latinLnBrk="0" hangingPunct="1">
              <a:spcBef>
                <a:spcPts val="300"/>
              </a:spcBef>
              <a:buClr>
                <a:srgbClr val="D3BF98"/>
              </a:buClr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297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A84E125-98CB-4B3E-B3CA-C0798A5FC07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251520" y="1052736"/>
            <a:ext cx="8424936" cy="0"/>
          </a:xfrm>
          <a:prstGeom prst="line">
            <a:avLst/>
          </a:prstGeom>
          <a:ln w="19050">
            <a:solidFill>
              <a:srgbClr val="627F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4" b="6082"/>
          <a:stretch/>
        </p:blipFill>
        <p:spPr>
          <a:xfrm>
            <a:off x="841348" y="214652"/>
            <a:ext cx="965168" cy="699748"/>
          </a:xfrm>
          <a:prstGeom prst="rect">
            <a:avLst/>
          </a:prstGeom>
        </p:spPr>
      </p:pic>
      <p:pic>
        <p:nvPicPr>
          <p:cNvPr id="14" name="Image 13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" y="147013"/>
            <a:ext cx="835025" cy="835025"/>
          </a:xfrm>
          <a:prstGeom prst="rect">
            <a:avLst/>
          </a:prstGeom>
          <a:noFill/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681263" y="25758"/>
            <a:ext cx="1060866" cy="11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5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8" r:id="rId2"/>
    <p:sldLayoutId id="2147483774" r:id="rId3"/>
    <p:sldLayoutId id="2147483775" r:id="rId4"/>
    <p:sldLayoutId id="2147483776" r:id="rId5"/>
    <p:sldLayoutId id="2147483785" r:id="rId6"/>
    <p:sldLayoutId id="2147483789" r:id="rId7"/>
    <p:sldLayoutId id="2147483791" r:id="rId8"/>
    <p:sldLayoutId id="2147483792" r:id="rId9"/>
    <p:sldLayoutId id="2147483793" r:id="rId10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lang="en-US" sz="2000" kern="1200" cap="none" baseline="0" dirty="0">
          <a:solidFill>
            <a:srgbClr val="D11B77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lang="fr-FR" sz="1200" b="0" kern="1200" dirty="0">
          <a:solidFill>
            <a:srgbClr val="627F8F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ts val="300"/>
        </a:spcBef>
        <a:buClr>
          <a:srgbClr val="94F2D7"/>
        </a:buClr>
        <a:buFont typeface="Wingdings" pitchFamily="2" charset="2"/>
        <a:buChar char="§"/>
        <a:defRPr sz="1800" kern="1200">
          <a:solidFill>
            <a:schemeClr val="bg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18438" indent="-285750" algn="l" defTabSz="914400" rtl="0" eaLnBrk="1" latinLnBrk="0" hangingPunct="1">
        <a:spcBef>
          <a:spcPts val="300"/>
        </a:spcBef>
        <a:buClr>
          <a:srgbClr val="94F2D7"/>
        </a:buClr>
        <a:buFont typeface="Wingdings" pitchFamily="2" charset="2"/>
        <a:buChar char="§"/>
        <a:defRPr sz="1800" kern="1200">
          <a:solidFill>
            <a:schemeClr val="bg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466344" indent="0" algn="l" defTabSz="914400" rtl="0" eaLnBrk="1" latinLnBrk="0" hangingPunct="1">
        <a:spcBef>
          <a:spcPts val="300"/>
        </a:spcBef>
        <a:buClr>
          <a:srgbClr val="8CC2B8"/>
        </a:buClr>
        <a:buFont typeface="Wingdings" pitchFamily="2" charset="2"/>
        <a:buNone/>
        <a:defRPr lang="fr-FR" sz="1200" kern="1200" dirty="0">
          <a:solidFill>
            <a:srgbClr val="8CC2B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685800" indent="0" algn="l" defTabSz="914400" rtl="0" eaLnBrk="1" latinLnBrk="0" hangingPunct="1">
        <a:spcBef>
          <a:spcPts val="300"/>
        </a:spcBef>
        <a:buClr>
          <a:srgbClr val="94F2D7"/>
        </a:buClr>
        <a:buFont typeface="Wingdings" pitchFamily="2" charset="2"/>
        <a:buNone/>
        <a:defRPr sz="1800" kern="1200">
          <a:solidFill>
            <a:schemeClr val="bg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lang="fr-FR" sz="1200" kern="1200" dirty="0">
          <a:solidFill>
            <a:srgbClr val="969696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7"/>
          <p:cNvSpPr/>
          <p:nvPr userDrawn="1"/>
        </p:nvSpPr>
        <p:spPr>
          <a:xfrm>
            <a:off x="-2380" y="6235442"/>
            <a:ext cx="9144000" cy="648000"/>
          </a:xfrm>
          <a:prstGeom prst="rect">
            <a:avLst/>
          </a:prstGeom>
          <a:solidFill>
            <a:srgbClr val="01908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Modifiez les styles du texte du masque</a:t>
            </a:r>
          </a:p>
          <a:p>
            <a:pPr marL="630936" lvl="3" indent="-173736" algn="l" defTabSz="914400" rtl="0" eaLnBrk="1" latinLnBrk="0" hangingPunct="1">
              <a:spcBef>
                <a:spcPts val="300"/>
              </a:spcBef>
              <a:buClr>
                <a:srgbClr val="94F2D7"/>
              </a:buClr>
              <a:buFont typeface="Calibri" panose="020F0502020204030204" pitchFamily="34" charset="0"/>
              <a:buChar char="₋"/>
            </a:pPr>
            <a:r>
              <a:rPr lang="fr-FR" dirty="0"/>
              <a:t>Deuxième niveau</a:t>
            </a:r>
          </a:p>
          <a:p>
            <a:pPr marL="1097280" lvl="5" indent="-164592" algn="l" defTabSz="914400" rtl="0" eaLnBrk="1" latinLnBrk="0" hangingPunct="1">
              <a:spcBef>
                <a:spcPts val="300"/>
              </a:spcBef>
              <a:buClr>
                <a:srgbClr val="D3BF98"/>
              </a:buClr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297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A84E125-98CB-4B3E-B3CA-C0798A5FC07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251520" y="1052736"/>
            <a:ext cx="8424936" cy="0"/>
          </a:xfrm>
          <a:prstGeom prst="line">
            <a:avLst/>
          </a:prstGeom>
          <a:ln w="19050">
            <a:solidFill>
              <a:srgbClr val="627F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486290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Rappel : Objet de la présentation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4" b="6082"/>
          <a:stretch/>
        </p:blipFill>
        <p:spPr>
          <a:xfrm>
            <a:off x="841348" y="214652"/>
            <a:ext cx="965168" cy="699748"/>
          </a:xfrm>
          <a:prstGeom prst="rect">
            <a:avLst/>
          </a:prstGeom>
        </p:spPr>
      </p:pic>
      <p:pic>
        <p:nvPicPr>
          <p:cNvPr id="14" name="Image 13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" y="147013"/>
            <a:ext cx="835025" cy="835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50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94" r:id="rId6"/>
    <p:sldLayoutId id="2147483795" r:id="rId7"/>
    <p:sldLayoutId id="2147483796" r:id="rId8"/>
    <p:sldLayoutId id="2147483797" r:id="rId9"/>
    <p:sldLayoutId id="2147483798" r:id="rId10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lang="en-US" sz="3200" kern="1200" cap="none" baseline="0" dirty="0">
          <a:solidFill>
            <a:srgbClr val="627F8F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lang="fr-FR" sz="2800" b="0" kern="1200" dirty="0">
          <a:solidFill>
            <a:srgbClr val="627F8F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ts val="300"/>
        </a:spcBef>
        <a:buClr>
          <a:srgbClr val="94F2D7"/>
        </a:buClr>
        <a:buFont typeface="Wingdings" pitchFamily="2" charset="2"/>
        <a:buChar char="§"/>
        <a:defRPr sz="1800" kern="1200">
          <a:solidFill>
            <a:schemeClr val="bg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18438" indent="-285750" algn="l" defTabSz="914400" rtl="0" eaLnBrk="1" latinLnBrk="0" hangingPunct="1">
        <a:spcBef>
          <a:spcPts val="300"/>
        </a:spcBef>
        <a:buClr>
          <a:srgbClr val="94F2D7"/>
        </a:buClr>
        <a:buFont typeface="Wingdings" pitchFamily="2" charset="2"/>
        <a:buChar char="§"/>
        <a:defRPr sz="1800" kern="1200">
          <a:solidFill>
            <a:schemeClr val="bg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466344" indent="0" algn="l" defTabSz="914400" rtl="0" eaLnBrk="1" latinLnBrk="0" hangingPunct="1">
        <a:spcBef>
          <a:spcPts val="300"/>
        </a:spcBef>
        <a:buClr>
          <a:srgbClr val="8CC2B8"/>
        </a:buClr>
        <a:buFont typeface="Wingdings" pitchFamily="2" charset="2"/>
        <a:buNone/>
        <a:defRPr lang="fr-FR" sz="2800" kern="1200" dirty="0">
          <a:solidFill>
            <a:srgbClr val="8CC2B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685800" indent="0" algn="l" defTabSz="914400" rtl="0" eaLnBrk="1" latinLnBrk="0" hangingPunct="1">
        <a:spcBef>
          <a:spcPts val="300"/>
        </a:spcBef>
        <a:buClr>
          <a:srgbClr val="94F2D7"/>
        </a:buClr>
        <a:buFont typeface="Wingdings" pitchFamily="2" charset="2"/>
        <a:buNone/>
        <a:defRPr sz="1800" kern="1200">
          <a:solidFill>
            <a:schemeClr val="bg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lang="fr-FR" sz="2400" kern="1200" dirty="0">
          <a:solidFill>
            <a:srgbClr val="969696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39EEC-BF91-4CAA-811B-5B445DCB4F79}" type="datetimeFigureOut">
              <a:rPr lang="fr-FR" smtClean="0"/>
              <a:t>17/10/2022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4E125-98CB-4B3E-B3CA-C0798A5FC0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Freeform 7"/>
          <p:cNvSpPr/>
          <p:nvPr userDrawn="1"/>
        </p:nvSpPr>
        <p:spPr>
          <a:xfrm>
            <a:off x="-2380" y="6235442"/>
            <a:ext cx="9144000" cy="648000"/>
          </a:xfrm>
          <a:prstGeom prst="rect">
            <a:avLst/>
          </a:prstGeom>
          <a:solidFill>
            <a:srgbClr val="01908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251520" y="1052736"/>
            <a:ext cx="8424936" cy="0"/>
          </a:xfrm>
          <a:prstGeom prst="line">
            <a:avLst/>
          </a:prstGeom>
          <a:ln w="19050">
            <a:solidFill>
              <a:srgbClr val="627F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4" b="6082"/>
          <a:stretch/>
        </p:blipFill>
        <p:spPr>
          <a:xfrm>
            <a:off x="841348" y="214652"/>
            <a:ext cx="965168" cy="699748"/>
          </a:xfrm>
          <a:prstGeom prst="rect">
            <a:avLst/>
          </a:prstGeom>
        </p:spPr>
      </p:pic>
      <p:pic>
        <p:nvPicPr>
          <p:cNvPr id="10" name="Image 9"/>
          <p:cNvPicPr/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" y="147013"/>
            <a:ext cx="835025" cy="835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375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image" Target="../media/image10.pn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"/>
          <p:cNvSpPr txBox="1">
            <a:spLocks/>
          </p:cNvSpPr>
          <p:nvPr/>
        </p:nvSpPr>
        <p:spPr>
          <a:xfrm>
            <a:off x="2978241" y="3944983"/>
            <a:ext cx="5982802" cy="19681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lang="fr-FR" sz="2800" b="0" kern="1200" dirty="0">
                <a:solidFill>
                  <a:srgbClr val="627F8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buClr>
                <a:srgbClr val="94F2D7"/>
              </a:buClr>
              <a:buFont typeface="Wingdings" pitchFamily="2" charset="2"/>
              <a:buChar char="§"/>
              <a:defRPr sz="180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18438" indent="-285750" algn="l" defTabSz="914400" rtl="0" eaLnBrk="1" latinLnBrk="0" hangingPunct="1">
              <a:spcBef>
                <a:spcPts val="300"/>
              </a:spcBef>
              <a:buClr>
                <a:srgbClr val="94F2D7"/>
              </a:buClr>
              <a:buFont typeface="Wingdings" pitchFamily="2" charset="2"/>
              <a:buChar char="§"/>
              <a:defRPr sz="180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466344" indent="0" algn="l" defTabSz="914400" rtl="0" eaLnBrk="1" latinLnBrk="0" hangingPunct="1">
              <a:spcBef>
                <a:spcPts val="300"/>
              </a:spcBef>
              <a:buClr>
                <a:srgbClr val="94F2D7"/>
              </a:buClr>
              <a:buFont typeface="Wingdings" pitchFamily="2" charset="2"/>
              <a:buNone/>
              <a:defRPr lang="fr-FR" sz="2800" kern="1200" dirty="0">
                <a:solidFill>
                  <a:srgbClr val="C8E2E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685800" indent="0" algn="l" defTabSz="914400" rtl="0" eaLnBrk="1" latinLnBrk="0" hangingPunct="1">
              <a:spcBef>
                <a:spcPts val="300"/>
              </a:spcBef>
              <a:buClr>
                <a:srgbClr val="94F2D7"/>
              </a:buClr>
              <a:buFont typeface="Wingdings" pitchFamily="2" charset="2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lang="fr-FR" sz="2400" kern="1200" dirty="0">
                <a:solidFill>
                  <a:srgbClr val="D3BF9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F6368F7-5EFB-E54A-8540-F3BC571E5F14}"/>
              </a:ext>
            </a:extLst>
          </p:cNvPr>
          <p:cNvSpPr txBox="1"/>
          <p:nvPr/>
        </p:nvSpPr>
        <p:spPr>
          <a:xfrm rot="19117828">
            <a:off x="-826120" y="3064716"/>
            <a:ext cx="8880604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tx2"/>
                </a:solidFill>
              </a:rPr>
              <a:t>16</a:t>
            </a:r>
            <a:r>
              <a:rPr lang="fr-FR" sz="2000" baseline="30000" dirty="0" smtClean="0">
                <a:solidFill>
                  <a:schemeClr val="tx2"/>
                </a:solidFill>
              </a:rPr>
              <a:t>ème</a:t>
            </a:r>
            <a:r>
              <a:rPr lang="fr-FR" sz="2000" dirty="0" smtClean="0">
                <a:solidFill>
                  <a:schemeClr val="tx2"/>
                </a:solidFill>
              </a:rPr>
              <a:t> Journée des Réseaux de Périnatalité d’IDF – 24 novembre 2022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417" y="3152273"/>
            <a:ext cx="3202329" cy="340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8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1"/>
          <p:cNvSpPr>
            <a:spLocks noGrp="1"/>
          </p:cNvSpPr>
          <p:nvPr>
            <p:ph type="title"/>
          </p:nvPr>
        </p:nvSpPr>
        <p:spPr>
          <a:xfrm>
            <a:off x="342900" y="57258"/>
            <a:ext cx="8837613" cy="870636"/>
          </a:xfrm>
        </p:spPr>
        <p:txBody>
          <a:bodyPr/>
          <a:lstStyle/>
          <a:p>
            <a:pPr algn="ctr"/>
            <a:r>
              <a:rPr lang="fr-FR" altLang="fr-FR" sz="2400" b="1" cap="none" dirty="0">
                <a:solidFill>
                  <a:srgbClr val="D11B77"/>
                </a:solidFill>
                <a:latin typeface="+mn-lt"/>
              </a:rPr>
              <a:t>La MAISON CALYPS♀</a:t>
            </a:r>
            <a:br>
              <a:rPr lang="fr-FR" altLang="fr-FR" sz="2400" b="1" cap="none" dirty="0">
                <a:solidFill>
                  <a:srgbClr val="D11B77"/>
                </a:solidFill>
                <a:latin typeface="+mn-lt"/>
              </a:rPr>
            </a:br>
            <a:r>
              <a:rPr lang="fr-FR" altLang="fr-FR" sz="2400" b="1" cap="none" dirty="0">
                <a:solidFill>
                  <a:srgbClr val="D11B77"/>
                </a:solidFill>
                <a:latin typeface="+mn-lt"/>
              </a:rPr>
              <a:t>= une Maison des femmes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half" idx="1"/>
          </p:nvPr>
        </p:nvSpPr>
        <p:spPr>
          <a:xfrm>
            <a:off x="202510" y="1046747"/>
            <a:ext cx="5524522" cy="245876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fr-FR" sz="1800" b="0" dirty="0"/>
              <a:t>	</a:t>
            </a:r>
          </a:p>
          <a:p>
            <a:pPr>
              <a:spcBef>
                <a:spcPts val="0"/>
              </a:spcBef>
              <a:defRPr/>
            </a:pPr>
            <a:endParaRPr lang="fr-FR" sz="1800" b="0" u="sng" dirty="0">
              <a:solidFill>
                <a:srgbClr val="D11B77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fr-FR" sz="1800" b="0" u="sng" dirty="0">
              <a:solidFill>
                <a:srgbClr val="D11B77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r-FR" sz="2400" dirty="0">
                <a:solidFill>
                  <a:srgbClr val="D11B77"/>
                </a:solidFill>
              </a:rPr>
              <a:t>Collectif </a:t>
            </a:r>
            <a:r>
              <a:rPr lang="fr-FR" sz="2400" dirty="0" err="1">
                <a:solidFill>
                  <a:srgbClr val="D11B77"/>
                </a:solidFill>
              </a:rPr>
              <a:t>Re#Start</a:t>
            </a:r>
            <a:r>
              <a:rPr lang="fr-FR" sz="2400" dirty="0">
                <a:solidFill>
                  <a:srgbClr val="D11B77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fr-FR" sz="2000" dirty="0" smtClean="0">
              <a:solidFill>
                <a:srgbClr val="D11B77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r-FR" sz="2000" dirty="0" smtClean="0">
                <a:solidFill>
                  <a:srgbClr val="D11B77"/>
                </a:solidFill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solidFill>
                  <a:srgbClr val="D11B77"/>
                </a:solidFill>
              </a:rPr>
              <a:t>La </a:t>
            </a:r>
            <a:r>
              <a:rPr lang="fr-FR" sz="2000" dirty="0">
                <a:solidFill>
                  <a:srgbClr val="D11B77"/>
                </a:solidFill>
              </a:rPr>
              <a:t>force d’un réseau</a:t>
            </a:r>
            <a:r>
              <a:rPr lang="fr-FR" sz="2000" dirty="0"/>
              <a:t>	</a:t>
            </a:r>
            <a:endParaRPr lang="fr-FR" sz="2000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r-FR" sz="2000" dirty="0" smtClean="0">
                <a:solidFill>
                  <a:srgbClr val="D51D7F"/>
                </a:solidFill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solidFill>
                  <a:srgbClr val="D51D7F"/>
                </a:solidFill>
              </a:rPr>
              <a:t>Maison Des Femmes St Denis ouverte en 2016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fr-FR" sz="2000" b="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r-FR" sz="2000" dirty="0"/>
              <a:t>	</a:t>
            </a:r>
            <a:r>
              <a:rPr lang="fr-FR" sz="2000" dirty="0">
                <a:solidFill>
                  <a:srgbClr val="01908E"/>
                </a:solidFill>
              </a:rPr>
              <a:t>= </a:t>
            </a:r>
            <a:r>
              <a:rPr lang="fr-FR" sz="2000" b="0" dirty="0">
                <a:solidFill>
                  <a:srgbClr val="01908E"/>
                </a:solidFill>
              </a:rPr>
              <a:t>10 maisons ouvertes </a:t>
            </a:r>
            <a:r>
              <a:rPr lang="fr-FR" sz="2000" b="0" dirty="0" smtClean="0">
                <a:solidFill>
                  <a:srgbClr val="01908E"/>
                </a:solidFill>
              </a:rPr>
              <a:t>sur </a:t>
            </a:r>
            <a:r>
              <a:rPr lang="fr-FR" sz="2000" dirty="0">
                <a:solidFill>
                  <a:srgbClr val="01908E"/>
                </a:solidFill>
              </a:rPr>
              <a:t>en France </a:t>
            </a:r>
            <a:r>
              <a:rPr lang="fr-FR" sz="2000" b="0" dirty="0">
                <a:solidFill>
                  <a:srgbClr val="01908E"/>
                </a:solidFill>
              </a:rPr>
              <a:t>(Marseille, Bordeaux, </a:t>
            </a:r>
            <a:r>
              <a:rPr lang="fr-FR" sz="2000" dirty="0" smtClean="0">
                <a:solidFill>
                  <a:srgbClr val="01908E"/>
                </a:solidFill>
              </a:rPr>
              <a:t>Tours, </a:t>
            </a:r>
            <a:r>
              <a:rPr lang="fr-FR" sz="2000" b="0" dirty="0" smtClean="0">
                <a:solidFill>
                  <a:srgbClr val="01908E"/>
                </a:solidFill>
              </a:rPr>
              <a:t>Brive</a:t>
            </a:r>
            <a:r>
              <a:rPr lang="fr-FR" sz="2000" b="0" dirty="0">
                <a:solidFill>
                  <a:srgbClr val="01908E"/>
                </a:solidFill>
              </a:rPr>
              <a:t>, La Pitié...) </a:t>
            </a:r>
            <a:endParaRPr lang="fr-FR" sz="2000" b="0" dirty="0" smtClean="0">
              <a:solidFill>
                <a:srgbClr val="01908E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r-FR" sz="2000" dirty="0" smtClean="0">
                <a:solidFill>
                  <a:srgbClr val="01908E"/>
                </a:solidFill>
              </a:rPr>
              <a:t>En cours d’ouverture: Grenoble, Orléans, Avignon Bourg en Bresse, Rennes, Lille, Nîmes, Le Havre…</a:t>
            </a:r>
            <a:endParaRPr lang="fr-FR" sz="2000" b="0" dirty="0" smtClean="0">
              <a:solidFill>
                <a:srgbClr val="01908E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fr-FR" sz="2000" b="0" dirty="0">
              <a:solidFill>
                <a:srgbClr val="01908E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r-FR" sz="2000" b="0" dirty="0" smtClean="0">
                <a:solidFill>
                  <a:srgbClr val="01908E"/>
                </a:solidFill>
              </a:rPr>
              <a:t>mais </a:t>
            </a:r>
            <a:r>
              <a:rPr lang="fr-FR" sz="2000" b="0" dirty="0">
                <a:solidFill>
                  <a:srgbClr val="01908E"/>
                </a:solidFill>
              </a:rPr>
              <a:t>aussi à l’international (Belgique, Mexique..)</a:t>
            </a:r>
            <a:r>
              <a:rPr lang="fr-FR" sz="2000" dirty="0">
                <a:solidFill>
                  <a:srgbClr val="01908E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r-FR" sz="1800" dirty="0"/>
              <a:t>	</a:t>
            </a:r>
            <a:endParaRPr lang="fr-FR" sz="1800" u="sng" dirty="0"/>
          </a:p>
          <a:p>
            <a:pPr>
              <a:spcBef>
                <a:spcPts val="0"/>
              </a:spcBef>
              <a:defRPr/>
            </a:pPr>
            <a:endParaRPr lang="fr-FR" sz="1800" u="sng" dirty="0"/>
          </a:p>
          <a:p>
            <a:pPr>
              <a:spcBef>
                <a:spcPts val="0"/>
              </a:spcBef>
              <a:defRPr/>
            </a:pPr>
            <a:endParaRPr lang="fr-FR" sz="1600" b="0" dirty="0"/>
          </a:p>
          <a:p>
            <a:pPr>
              <a:spcBef>
                <a:spcPts val="0"/>
              </a:spcBef>
              <a:defRPr/>
            </a:pPr>
            <a:endParaRPr lang="fr-FR" sz="1800" dirty="0"/>
          </a:p>
          <a:p>
            <a:pPr>
              <a:spcBef>
                <a:spcPts val="0"/>
              </a:spcBef>
              <a:defRPr/>
            </a:pPr>
            <a:endParaRPr lang="fr-FR" sz="1800" dirty="0"/>
          </a:p>
          <a:p>
            <a:pPr marL="177800" indent="0">
              <a:buFontTx/>
              <a:buNone/>
              <a:defRPr/>
            </a:pPr>
            <a:endParaRPr lang="fr-FR" sz="2000" i="1" dirty="0">
              <a:solidFill>
                <a:srgbClr val="FF3399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024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F548080A-C21F-4A9E-8EB7-884665C93994}" type="slidenum">
              <a:rPr lang="fr-FR" altLang="fr-FR">
                <a:solidFill>
                  <a:schemeClr val="bg1"/>
                </a:solidFill>
                <a:latin typeface="Arial" panose="020B0604020202020204" pitchFamily="34" charset="0"/>
              </a:rPr>
              <a:pPr/>
              <a:t>10</a:t>
            </a:fld>
            <a:endParaRPr lang="fr-FR" altLang="fr-F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Espace réservé du contenu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325" y="3795852"/>
            <a:ext cx="2698667" cy="234793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25" y="1247686"/>
            <a:ext cx="2698667" cy="233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62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55DAE-9C26-0846-9F99-8875B5B55BF2}" type="slidenum">
              <a:rPr lang="fr-FR" altLang="fr-FR" smtClean="0"/>
              <a:pPr>
                <a:defRPr/>
              </a:pPr>
              <a:t>11</a:t>
            </a:fld>
            <a:endParaRPr lang="fr-FR" alt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506" y="0"/>
            <a:ext cx="1710406" cy="181431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523" y="51128"/>
            <a:ext cx="2947475" cy="212180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263" y="2292095"/>
            <a:ext cx="1764737" cy="243446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0" y="4533451"/>
            <a:ext cx="2794598" cy="2095949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3" y="51127"/>
            <a:ext cx="2851222" cy="2536266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999" y="2292095"/>
            <a:ext cx="2270050" cy="243446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2292095"/>
            <a:ext cx="1916573" cy="243446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28949" y="51127"/>
            <a:ext cx="3086100" cy="212180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253" y="2775574"/>
            <a:ext cx="2835752" cy="161782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66996" y="5712836"/>
            <a:ext cx="5049577" cy="91257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16573" y="5634105"/>
            <a:ext cx="959951" cy="9812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21979" y="4845077"/>
            <a:ext cx="4439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D11B77"/>
                </a:solidFill>
              </a:rPr>
              <a:t>Merci …</a:t>
            </a:r>
            <a:endParaRPr lang="fr-FR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41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u numéro de diapositive 3">
            <a:extLst>
              <a:ext uri="{FF2B5EF4-FFF2-40B4-BE49-F238E27FC236}">
                <a16:creationId xmlns:a16="http://schemas.microsoft.com/office/drawing/2014/main" id="{E06A6B5C-DF02-0A45-BC6D-256BFF61D2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06E088A2-DDEC-8848-ABBD-BF9E874D8F5E}" type="slidenum">
              <a:rPr lang="fr-FR" altLang="fr-FR" smtClean="0">
                <a:solidFill>
                  <a:schemeClr val="bg1"/>
                </a:solidFill>
                <a:latin typeface="Arial" panose="020B0604020202020204" pitchFamily="34" charset="0"/>
              </a:rPr>
              <a:pPr/>
              <a:t>2</a:t>
            </a:fld>
            <a:endParaRPr lang="fr-FR" altLang="fr-F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458" name="ZoneTexte 4">
            <a:extLst>
              <a:ext uri="{FF2B5EF4-FFF2-40B4-BE49-F238E27FC236}">
                <a16:creationId xmlns:a16="http://schemas.microsoft.com/office/drawing/2014/main" id="{D5433E10-97F2-1642-BC9D-1EC89158EEAD}"/>
              </a:ext>
            </a:extLst>
          </p:cNvPr>
          <p:cNvSpPr txBox="1">
            <a:spLocks noChangeArrowheads="1"/>
          </p:cNvSpPr>
          <p:nvPr/>
        </p:nvSpPr>
        <p:spPr bwMode="auto">
          <a:xfrm rot="20906155">
            <a:off x="3005931" y="1567690"/>
            <a:ext cx="62182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dirty="0">
                <a:solidFill>
                  <a:srgbClr val="CC0066"/>
                </a:solidFill>
                <a:latin typeface="Arial Narrow" panose="020B0604020202020204" pitchFamily="34" charset="0"/>
                <a:cs typeface="Times New Roman" panose="02020603050405020304" pitchFamily="18" charset="0"/>
              </a:rPr>
              <a:t>Un lieu pour écouter les femmes là où elles n’ont pas été entendues</a:t>
            </a:r>
            <a:r>
              <a:rPr lang="fr-FR" altLang="fr-FR" dirty="0">
                <a:solidFill>
                  <a:srgbClr val="CC0066"/>
                </a:solidFill>
                <a:latin typeface="Arial Narrow" panose="020B0604020202020204" pitchFamily="34" charset="0"/>
                <a:cs typeface="Times New Roman" panose="02020603050405020304" pitchFamily="18" charset="0"/>
              </a:rPr>
              <a:t> </a:t>
            </a:r>
            <a:endParaRPr lang="fr-FR" alt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ZoneTexte 7">
            <a:extLst>
              <a:ext uri="{FF2B5EF4-FFF2-40B4-BE49-F238E27FC236}">
                <a16:creationId xmlns:a16="http://schemas.microsoft.com/office/drawing/2014/main" id="{6F04454F-8435-DC42-860D-9A110134F831}"/>
              </a:ext>
            </a:extLst>
          </p:cNvPr>
          <p:cNvSpPr txBox="1">
            <a:spLocks noChangeArrowheads="1"/>
          </p:cNvSpPr>
          <p:nvPr/>
        </p:nvSpPr>
        <p:spPr bwMode="auto">
          <a:xfrm rot="314983">
            <a:off x="3072393" y="4389602"/>
            <a:ext cx="5465011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78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dirty="0">
                <a:solidFill>
                  <a:schemeClr val="tx2"/>
                </a:solidFill>
                <a:latin typeface="Batang" panose="02030600000101010101" pitchFamily="18" charset="-127"/>
                <a:cs typeface="Times New Roman" panose="02020603050405020304" pitchFamily="18" charset="0"/>
              </a:rPr>
              <a:t>Un lieu unique pour une prise en charge globale des femmes victimes de violence</a:t>
            </a:r>
            <a:endParaRPr lang="fr-FR" altLang="fr-FR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ZoneTexte 9">
            <a:extLst>
              <a:ext uri="{FF2B5EF4-FFF2-40B4-BE49-F238E27FC236}">
                <a16:creationId xmlns:a16="http://schemas.microsoft.com/office/drawing/2014/main" id="{EA8F624F-29C2-7A40-A23D-01BA6F891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7105" y="3162308"/>
            <a:ext cx="5616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dirty="0">
                <a:solidFill>
                  <a:srgbClr val="01908E"/>
                </a:solidFill>
                <a:latin typeface="Bodoni MT Black" panose="02070603080606020203" pitchFamily="18" charset="77"/>
                <a:cs typeface="Times New Roman" panose="02020603050405020304" pitchFamily="18" charset="0"/>
              </a:rPr>
              <a:t>Accueillir, orienter, soigner et prévenir</a:t>
            </a:r>
            <a:endParaRPr lang="fr-FR" altLang="fr-FR" sz="1200" dirty="0">
              <a:solidFill>
                <a:srgbClr val="0190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E528CE7-A85F-7744-A152-3E754FD67B58}"/>
              </a:ext>
            </a:extLst>
          </p:cNvPr>
          <p:cNvSpPr txBox="1"/>
          <p:nvPr/>
        </p:nvSpPr>
        <p:spPr>
          <a:xfrm>
            <a:off x="237852" y="3923929"/>
            <a:ext cx="2747812" cy="2086725"/>
          </a:xfrm>
          <a:prstGeom prst="rect">
            <a:avLst/>
          </a:prstGeom>
          <a:noFill/>
          <a:ln>
            <a:solidFill>
              <a:srgbClr val="01908E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fr-FR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CALYPS♀ </a:t>
            </a:r>
          </a:p>
          <a:p>
            <a:pPr lvl="0" algn="ctr">
              <a:spcBef>
                <a:spcPct val="20000"/>
              </a:spcBef>
            </a:pPr>
            <a:r>
              <a:rPr lang="fr-FR" sz="2200" b="1" dirty="0">
                <a:solidFill>
                  <a:srgbClr val="D11B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fr-FR" sz="2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 </a:t>
            </a:r>
            <a:r>
              <a:rPr lang="fr-FR" sz="22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</a:t>
            </a:r>
            <a:r>
              <a:rPr lang="fr-FR" sz="2200" b="1" dirty="0" err="1">
                <a:solidFill>
                  <a:srgbClr val="D11B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fr-FR" sz="22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ccuei</a:t>
            </a:r>
            <a:r>
              <a:rPr lang="fr-FR" sz="2200" b="1" dirty="0" err="1">
                <a:solidFill>
                  <a:srgbClr val="D11B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fr-FR" sz="2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ctr">
              <a:spcBef>
                <a:spcPct val="20000"/>
              </a:spcBef>
            </a:pPr>
            <a:r>
              <a:rPr lang="fr-FR" sz="2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sz="2200" b="1" dirty="0">
                <a:solidFill>
                  <a:srgbClr val="D11B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fr-FR" sz="2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velines </a:t>
            </a:r>
          </a:p>
          <a:p>
            <a:pPr lvl="0" algn="ctr">
              <a:spcBef>
                <a:spcPct val="20000"/>
              </a:spcBef>
            </a:pPr>
            <a:r>
              <a:rPr lang="fr-FR" sz="2200" b="1" dirty="0">
                <a:solidFill>
                  <a:srgbClr val="D11B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fr-FR" sz="2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le </a:t>
            </a:r>
            <a:r>
              <a:rPr lang="fr-FR" sz="2200" b="1" dirty="0">
                <a:solidFill>
                  <a:srgbClr val="D11B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2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oin </a:t>
            </a:r>
          </a:p>
          <a:p>
            <a:pPr lvl="0" algn="ctr">
              <a:spcBef>
                <a:spcPct val="20000"/>
              </a:spcBef>
            </a:pPr>
            <a:r>
              <a:rPr lang="fr-FR" sz="2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sz="2200" b="1" dirty="0">
                <a:solidFill>
                  <a:srgbClr val="D11B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FEMMES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71" y="1298449"/>
            <a:ext cx="2720279" cy="225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8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132348" y="1251284"/>
            <a:ext cx="5346636" cy="4692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lang="fr-FR" sz="2800" b="0" kern="1200" dirty="0">
                <a:solidFill>
                  <a:srgbClr val="627F8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buClr>
                <a:srgbClr val="94F2D7"/>
              </a:buClr>
              <a:buFont typeface="Wingdings" pitchFamily="2" charset="2"/>
              <a:buChar char="§"/>
              <a:defRPr sz="180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18438" indent="-285750" algn="l" defTabSz="914400" rtl="0" eaLnBrk="1" latinLnBrk="0" hangingPunct="1">
              <a:spcBef>
                <a:spcPts val="300"/>
              </a:spcBef>
              <a:buClr>
                <a:srgbClr val="94F2D7"/>
              </a:buClr>
              <a:buFont typeface="Wingdings" pitchFamily="2" charset="2"/>
              <a:buChar char="§"/>
              <a:defRPr sz="180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466344" indent="0" algn="l" defTabSz="914400" rtl="0" eaLnBrk="1" latinLnBrk="0" hangingPunct="1">
              <a:spcBef>
                <a:spcPts val="300"/>
              </a:spcBef>
              <a:buClr>
                <a:srgbClr val="94F2D7"/>
              </a:buClr>
              <a:buFont typeface="Wingdings" pitchFamily="2" charset="2"/>
              <a:buNone/>
              <a:defRPr lang="fr-FR" sz="2800" kern="1200" dirty="0">
                <a:solidFill>
                  <a:srgbClr val="C8E2EA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685800" indent="0" algn="l" defTabSz="914400" rtl="0" eaLnBrk="1" latinLnBrk="0" hangingPunct="1">
              <a:spcBef>
                <a:spcPts val="300"/>
              </a:spcBef>
              <a:buClr>
                <a:srgbClr val="94F2D7"/>
              </a:buClr>
              <a:buFont typeface="Wingdings" pitchFamily="2" charset="2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lang="fr-FR" sz="2400" kern="1200" dirty="0">
                <a:solidFill>
                  <a:srgbClr val="D3BF9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</a:pPr>
            <a:r>
              <a:rPr lang="fr-FR" sz="2000" b="1" u="sng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fr-FR" sz="2000" b="1" u="sng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axes déployés : 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"/>
            </a:pPr>
            <a:r>
              <a:rPr lang="fr-FR" sz="2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Accueil et prise en charge de femmes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victimes de violences conjugales et intrafamiliales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"/>
            </a:pPr>
            <a:r>
              <a:rPr lang="fr-FR" sz="2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Prise en charge des femmes victimes de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mutilations sexuelles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"/>
            </a:pPr>
            <a:r>
              <a:rPr lang="fr-FR" sz="2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Activités de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planification familiale </a:t>
            </a:r>
            <a:r>
              <a:rPr lang="fr-FR" sz="2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partenariat avec le CD 78 : le CSS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"/>
            </a:pPr>
            <a:r>
              <a:rPr lang="fr-FR" sz="2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Actions de prévention et d’éducation affective, relationnelle et sexuelle :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l’ACCUEIL JEUNES 78 - Vie affective et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sexualité</a:t>
            </a:r>
            <a:endParaRPr lang="fr-FR" sz="2000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20000"/>
              </a:spcBef>
            </a:pPr>
            <a:endParaRPr lang="fr-FR" sz="2400" dirty="0">
              <a:solidFill>
                <a:srgbClr val="01908E"/>
              </a:solidFill>
            </a:endParaRPr>
          </a:p>
          <a:p>
            <a:pPr marL="0" lvl="0" indent="0">
              <a:spcBef>
                <a:spcPct val="20000"/>
              </a:spcBef>
            </a:pPr>
            <a:endParaRPr lang="fr-FR" sz="2400" dirty="0">
              <a:solidFill>
                <a:srgbClr val="01908E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84E125-98CB-4B3E-B3CA-C0798A5FC077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C22283-B301-094A-AAA2-41227C8563DB}"/>
              </a:ext>
            </a:extLst>
          </p:cNvPr>
          <p:cNvSpPr/>
          <p:nvPr/>
        </p:nvSpPr>
        <p:spPr>
          <a:xfrm>
            <a:off x="2205125" y="416365"/>
            <a:ext cx="4970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D11B7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UNE MAISON A RAYONNEMENT DEPARTEMENTAL</a:t>
            </a:r>
            <a:endParaRPr lang="fr-FR" dirty="0">
              <a:solidFill>
                <a:srgbClr val="D11B77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180AEDF-0B5A-7C42-813B-51691A808428}"/>
              </a:ext>
            </a:extLst>
          </p:cNvPr>
          <p:cNvSpPr/>
          <p:nvPr/>
        </p:nvSpPr>
        <p:spPr>
          <a:xfrm>
            <a:off x="4450481" y="4912986"/>
            <a:ext cx="4453477" cy="1636296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018E90"/>
              </a:solidFill>
            </a:endParaRPr>
          </a:p>
          <a:p>
            <a:pPr algn="ctr">
              <a:defRPr/>
            </a:pPr>
            <a:r>
              <a:rPr lang="fr-FR" sz="2000" dirty="0">
                <a:solidFill>
                  <a:srgbClr val="D11B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Mais aussi…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Accompagnement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femmes porteuses de handicap, prise en charge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fr-FR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victimes d’inceste, de violences </a:t>
            </a:r>
            <a:r>
              <a:rPr lang="fr-FR" sz="16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gynéco-obstétricales…</a:t>
            </a:r>
            <a:endParaRPr lang="fr-FR" sz="16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endParaRPr lang="fr-FR" sz="1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036" y="1556268"/>
            <a:ext cx="3059841" cy="289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1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>
            <a:extLst>
              <a:ext uri="{FF2B5EF4-FFF2-40B4-BE49-F238E27FC236}">
                <a16:creationId xmlns:a16="http://schemas.microsoft.com/office/drawing/2014/main" id="{14C1964B-8C44-D448-9C0F-92FFB1C8C7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9869" y="197016"/>
            <a:ext cx="5248180" cy="711035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fr-FR" u="sng" cap="none" dirty="0"/>
              <a:t/>
            </a:r>
            <a:br>
              <a:rPr lang="fr-FR" altLang="fr-FR" u="sng" cap="none" dirty="0"/>
            </a:br>
            <a:r>
              <a:rPr lang="fr-FR" altLang="fr-FR" u="sng" cap="none" dirty="0" smtClean="0"/>
              <a:t/>
            </a:r>
            <a:br>
              <a:rPr lang="fr-FR" altLang="fr-FR" u="sng" cap="none" dirty="0" smtClean="0"/>
            </a:br>
            <a:r>
              <a:rPr lang="fr-FR" altLang="fr-FR" sz="2400" b="1" cap="none" dirty="0" smtClean="0">
                <a:solidFill>
                  <a:srgbClr val="D11B77"/>
                </a:solidFill>
                <a:latin typeface="+mn-lt"/>
              </a:rPr>
              <a:t>1 </a:t>
            </a:r>
            <a:r>
              <a:rPr lang="fr-FR" altLang="fr-FR" sz="2400" b="1" cap="none" dirty="0">
                <a:solidFill>
                  <a:srgbClr val="D11B77"/>
                </a:solidFill>
                <a:latin typeface="+mn-lt"/>
              </a:rPr>
              <a:t>LIEU UNIQUE  = 4 TYPES DE PRISE EN CHARGE</a:t>
            </a:r>
            <a:r>
              <a:rPr lang="fr-FR" altLang="fr-FR" sz="2000" cap="none" dirty="0">
                <a:solidFill>
                  <a:srgbClr val="D11B77"/>
                </a:solidFill>
              </a:rPr>
              <a:t> </a:t>
            </a:r>
            <a:r>
              <a:rPr lang="fr-FR" altLang="fr-FR" sz="2000" cap="none" dirty="0"/>
              <a:t/>
            </a:r>
            <a:br>
              <a:rPr lang="fr-FR" altLang="fr-FR" sz="2000" cap="none" dirty="0"/>
            </a:br>
            <a:r>
              <a:rPr lang="fr-FR" altLang="fr-FR" sz="2000" cap="none" dirty="0" smtClean="0"/>
              <a:t/>
            </a:r>
            <a:br>
              <a:rPr lang="fr-FR" altLang="fr-FR" sz="2000" cap="none" dirty="0" smtClean="0"/>
            </a:br>
            <a:r>
              <a:rPr lang="fr-FR" altLang="fr-FR" sz="2000" dirty="0"/>
              <a:t/>
            </a:r>
            <a:br>
              <a:rPr lang="fr-FR" altLang="fr-FR" sz="2000" dirty="0"/>
            </a:br>
            <a:endParaRPr lang="fr-FR" altLang="fr-FR" cap="none" dirty="0"/>
          </a:p>
        </p:txBody>
      </p:sp>
      <p:sp>
        <p:nvSpPr>
          <p:cNvPr id="23554" name="Espace réservé du contenu 2">
            <a:extLst>
              <a:ext uri="{FF2B5EF4-FFF2-40B4-BE49-F238E27FC236}">
                <a16:creationId xmlns:a16="http://schemas.microsoft.com/office/drawing/2014/main" id="{D71CDE71-FE69-B94B-B072-3B1CC12E1DA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07950" y="1600200"/>
            <a:ext cx="2635251" cy="4259179"/>
          </a:xfrm>
        </p:spPr>
        <p:txBody>
          <a:bodyPr>
            <a:normAutofit fontScale="77500" lnSpcReduction="20000"/>
          </a:bodyPr>
          <a:lstStyle/>
          <a:p>
            <a:endParaRPr lang="fr-FR" altLang="fr-FR" sz="2600" dirty="0"/>
          </a:p>
          <a:p>
            <a:pPr>
              <a:buFontTx/>
              <a:buAutoNum type="arabicPeriod"/>
            </a:pPr>
            <a:r>
              <a:rPr lang="fr-FR" altLang="fr-FR" sz="2600" b="0" dirty="0" smtClean="0"/>
              <a:t> Médicale</a:t>
            </a:r>
            <a:endParaRPr lang="fr-FR" altLang="fr-FR" sz="2600" b="0" dirty="0"/>
          </a:p>
          <a:p>
            <a:pPr marL="0" indent="0">
              <a:buNone/>
            </a:pPr>
            <a:endParaRPr lang="fr-FR" altLang="fr-FR" sz="2600" dirty="0"/>
          </a:p>
          <a:p>
            <a:pPr marL="0" indent="0">
              <a:buNone/>
            </a:pPr>
            <a:endParaRPr lang="fr-FR" altLang="fr-FR" sz="2600" b="0" dirty="0" smtClean="0"/>
          </a:p>
          <a:p>
            <a:pPr marL="0" indent="0">
              <a:buNone/>
            </a:pPr>
            <a:endParaRPr lang="fr-FR" altLang="fr-FR" sz="2600" b="0" dirty="0"/>
          </a:p>
          <a:p>
            <a:pPr marL="0" indent="0">
              <a:buNone/>
            </a:pPr>
            <a:r>
              <a:rPr lang="fr-FR" altLang="fr-FR" sz="2600" b="0" dirty="0" smtClean="0"/>
              <a:t>2. Psychologique </a:t>
            </a:r>
          </a:p>
          <a:p>
            <a:pPr marL="0" indent="0">
              <a:buNone/>
            </a:pPr>
            <a:r>
              <a:rPr lang="fr-FR" altLang="fr-FR" sz="2600" b="0" dirty="0" smtClean="0"/>
              <a:t>et </a:t>
            </a:r>
            <a:r>
              <a:rPr lang="fr-FR" altLang="fr-FR" sz="2600" b="0" dirty="0"/>
              <a:t>psychocorporelle</a:t>
            </a:r>
          </a:p>
          <a:p>
            <a:pPr marL="0" indent="0">
              <a:buNone/>
            </a:pPr>
            <a:endParaRPr lang="fr-FR" altLang="fr-FR" sz="2600" dirty="0" smtClean="0"/>
          </a:p>
          <a:p>
            <a:pPr marL="0" indent="0">
              <a:buNone/>
            </a:pPr>
            <a:endParaRPr lang="fr-FR" altLang="fr-FR" sz="2600" dirty="0" smtClean="0"/>
          </a:p>
          <a:p>
            <a:pPr marL="0" indent="0">
              <a:buNone/>
            </a:pPr>
            <a:r>
              <a:rPr lang="fr-FR" altLang="fr-FR" sz="2600" b="0" dirty="0" smtClean="0"/>
              <a:t>3. Sociale</a:t>
            </a:r>
            <a:endParaRPr lang="fr-FR" altLang="fr-FR" sz="2600" b="0" dirty="0"/>
          </a:p>
          <a:p>
            <a:pPr marL="0" indent="0">
              <a:buNone/>
            </a:pPr>
            <a:endParaRPr lang="fr-FR" altLang="fr-FR" sz="2600" dirty="0" smtClean="0"/>
          </a:p>
          <a:p>
            <a:pPr marL="0" indent="0">
              <a:buNone/>
            </a:pPr>
            <a:endParaRPr lang="fr-FR" altLang="fr-FR" sz="2600" dirty="0"/>
          </a:p>
          <a:p>
            <a:pPr marL="0" indent="0">
              <a:buNone/>
            </a:pPr>
            <a:r>
              <a:rPr lang="fr-FR" altLang="fr-FR" sz="2600" b="0" dirty="0" smtClean="0"/>
              <a:t>4. Juridique</a:t>
            </a:r>
            <a:endParaRPr lang="fr-FR" altLang="fr-FR" sz="2600" b="0" dirty="0"/>
          </a:p>
          <a:p>
            <a:endParaRPr lang="fr-FR" altLang="fr-FR" sz="2000" dirty="0"/>
          </a:p>
          <a:p>
            <a:endParaRPr lang="fr-FR" altLang="fr-FR" sz="4000" dirty="0">
              <a:solidFill>
                <a:srgbClr val="FF3399"/>
              </a:solidFill>
              <a:latin typeface="Bradley Hand ITC" panose="03070402050302030203" pitchFamily="66" charset="77"/>
            </a:endParaRPr>
          </a:p>
          <a:p>
            <a:endParaRPr lang="fr-FR" altLang="fr-FR" sz="1600" dirty="0"/>
          </a:p>
        </p:txBody>
      </p:sp>
      <p:sp>
        <p:nvSpPr>
          <p:cNvPr id="23555" name="Espace réservé du numéro de diapositive 4">
            <a:extLst>
              <a:ext uri="{FF2B5EF4-FFF2-40B4-BE49-F238E27FC236}">
                <a16:creationId xmlns:a16="http://schemas.microsoft.com/office/drawing/2014/main" id="{EF154EE3-BA3C-9942-A1AD-A005EA516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297613"/>
            <a:ext cx="503237" cy="503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CEAAFB95-AB48-E442-91CB-DB92F34426D1}" type="slidenum">
              <a:rPr lang="fr-FR" altLang="fr-FR" smtClean="0">
                <a:solidFill>
                  <a:schemeClr val="bg1"/>
                </a:solidFill>
                <a:latin typeface="Arial" panose="020B0604020202020204" pitchFamily="34" charset="0"/>
              </a:rPr>
              <a:pPr/>
              <a:t>4</a:t>
            </a:fld>
            <a:endParaRPr lang="fr-FR" altLang="fr-F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EFB5E69-2E34-634A-9583-D6F80B9854C4}"/>
              </a:ext>
            </a:extLst>
          </p:cNvPr>
          <p:cNvSpPr txBox="1"/>
          <p:nvPr/>
        </p:nvSpPr>
        <p:spPr>
          <a:xfrm>
            <a:off x="3124428" y="1255474"/>
            <a:ext cx="581503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fr-F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- 1 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age-femme formée aux violences faites aux femmes </a:t>
            </a:r>
          </a:p>
          <a:p>
            <a:pPr>
              <a:defRPr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- 1 Sage-femme formée à la sexologie</a:t>
            </a:r>
          </a:p>
          <a:p>
            <a:pPr>
              <a:defRPr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- 1 médecin assistant Gynécologue partagé avec le en CHV depuis début novembre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fr-F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1 Psychologue à 50%, 4 conseillères conjugales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fr-F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fr-F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1 Assistante sociale à 80%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fr-F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- Des liens étroits avec le Commissariat de Plaisir </a:t>
            </a:r>
          </a:p>
          <a:p>
            <a:pPr>
              <a:defRPr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- Permanence juridique à la Maison des familles Flora Tristan</a:t>
            </a:r>
            <a:endParaRPr lang="fr-FR" sz="1200" dirty="0"/>
          </a:p>
          <a:p>
            <a:pPr>
              <a:defRPr/>
            </a:pP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- Partenariat avec 2 cabinets d’avocats en qualité de conseils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C34E0B8-14E8-204E-AE48-7B62CC369F7E}"/>
              </a:ext>
            </a:extLst>
          </p:cNvPr>
          <p:cNvCxnSpPr/>
          <p:nvPr/>
        </p:nvCxnSpPr>
        <p:spPr>
          <a:xfrm>
            <a:off x="2019536" y="2079838"/>
            <a:ext cx="698500" cy="0"/>
          </a:xfrm>
          <a:prstGeom prst="straightConnector1">
            <a:avLst/>
          </a:prstGeom>
          <a:ln>
            <a:solidFill>
              <a:srgbClr val="01908E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368B35F2-55B7-4140-B473-548C50F702DF}"/>
              </a:ext>
            </a:extLst>
          </p:cNvPr>
          <p:cNvCxnSpPr/>
          <p:nvPr/>
        </p:nvCxnSpPr>
        <p:spPr>
          <a:xfrm>
            <a:off x="2019536" y="3430370"/>
            <a:ext cx="698500" cy="0"/>
          </a:xfrm>
          <a:prstGeom prst="straightConnector1">
            <a:avLst/>
          </a:prstGeom>
          <a:ln>
            <a:solidFill>
              <a:srgbClr val="01908E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FA0EDB6-95A3-AF4A-9562-AA8FA6B7FC7E}"/>
              </a:ext>
            </a:extLst>
          </p:cNvPr>
          <p:cNvCxnSpPr/>
          <p:nvPr/>
        </p:nvCxnSpPr>
        <p:spPr>
          <a:xfrm>
            <a:off x="2019536" y="5551188"/>
            <a:ext cx="698500" cy="0"/>
          </a:xfrm>
          <a:prstGeom prst="straightConnector1">
            <a:avLst/>
          </a:prstGeom>
          <a:ln>
            <a:solidFill>
              <a:srgbClr val="01908E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278BDC81-2132-5546-A7C2-0A3DEA662050}"/>
              </a:ext>
            </a:extLst>
          </p:cNvPr>
          <p:cNvCxnSpPr/>
          <p:nvPr/>
        </p:nvCxnSpPr>
        <p:spPr>
          <a:xfrm>
            <a:off x="2019536" y="4547935"/>
            <a:ext cx="698500" cy="0"/>
          </a:xfrm>
          <a:prstGeom prst="straightConnector1">
            <a:avLst/>
          </a:prstGeom>
          <a:ln>
            <a:solidFill>
              <a:srgbClr val="01908E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837" y="47599"/>
            <a:ext cx="1316455" cy="1396427"/>
          </a:xfrm>
          <a:prstGeom prst="rect">
            <a:avLst/>
          </a:prstGeom>
        </p:spPr>
      </p:pic>
      <p:sp>
        <p:nvSpPr>
          <p:cNvPr id="3" name="Accolade ouvrante 2"/>
          <p:cNvSpPr/>
          <p:nvPr/>
        </p:nvSpPr>
        <p:spPr>
          <a:xfrm>
            <a:off x="3059206" y="1532519"/>
            <a:ext cx="80114" cy="109463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ccolade ouvrante 5"/>
          <p:cNvSpPr/>
          <p:nvPr/>
        </p:nvSpPr>
        <p:spPr>
          <a:xfrm>
            <a:off x="3031958" y="5113422"/>
            <a:ext cx="92470" cy="8818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636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>
            <a:extLst>
              <a:ext uri="{FF2B5EF4-FFF2-40B4-BE49-F238E27FC236}">
                <a16:creationId xmlns:a16="http://schemas.microsoft.com/office/drawing/2014/main" id="{14C1964B-8C44-D448-9C0F-92FFB1C8C7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9869" y="197016"/>
            <a:ext cx="5248180" cy="711035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fr-FR" u="sng" cap="none" dirty="0" smtClean="0"/>
              <a:t/>
            </a:r>
            <a:br>
              <a:rPr lang="fr-FR" altLang="fr-FR" u="sng" cap="none" dirty="0" smtClean="0"/>
            </a:br>
            <a:r>
              <a:rPr lang="fr-FR" altLang="fr-FR" sz="2400" b="1" dirty="0" smtClean="0">
                <a:solidFill>
                  <a:srgbClr val="D11B77"/>
                </a:solidFill>
                <a:latin typeface="+mn-lt"/>
              </a:rPr>
              <a:t>UNE PRISE EN CHARGE HOLLISTIQUE</a:t>
            </a:r>
            <a:r>
              <a:rPr lang="fr-FR" altLang="fr-FR" sz="2000" dirty="0" smtClean="0">
                <a:solidFill>
                  <a:srgbClr val="D11B77"/>
                </a:solidFill>
              </a:rPr>
              <a:t>…</a:t>
            </a:r>
            <a:br>
              <a:rPr lang="fr-FR" altLang="fr-FR" sz="2000" dirty="0" smtClean="0">
                <a:solidFill>
                  <a:srgbClr val="D11B77"/>
                </a:solidFill>
              </a:rPr>
            </a:br>
            <a:endParaRPr lang="fr-FR" altLang="fr-FR" cap="none" dirty="0"/>
          </a:p>
        </p:txBody>
      </p:sp>
      <p:sp>
        <p:nvSpPr>
          <p:cNvPr id="23555" name="Espace réservé du numéro de diapositive 4">
            <a:extLst>
              <a:ext uri="{FF2B5EF4-FFF2-40B4-BE49-F238E27FC236}">
                <a16:creationId xmlns:a16="http://schemas.microsoft.com/office/drawing/2014/main" id="{EF154EE3-BA3C-9942-A1AD-A005EA516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297613"/>
            <a:ext cx="503237" cy="503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CEAAFB95-AB48-E442-91CB-DB92F34426D1}" type="slidenum">
              <a:rPr lang="fr-FR" altLang="fr-FR" smtClean="0">
                <a:solidFill>
                  <a:schemeClr val="bg1"/>
                </a:solidFill>
                <a:latin typeface="Arial" panose="020B0604020202020204" pitchFamily="34" charset="0"/>
              </a:rPr>
              <a:pPr/>
              <a:t>5</a:t>
            </a:fld>
            <a:endParaRPr lang="fr-FR" altLang="fr-F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837" y="47599"/>
            <a:ext cx="1316455" cy="13964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9547" y="1873783"/>
            <a:ext cx="77227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spcBef>
                <a:spcPct val="100000"/>
              </a:spcBef>
              <a:defRPr/>
            </a:pPr>
            <a:r>
              <a:rPr lang="fr-FR" b="1" kern="0" dirty="0">
                <a:solidFill>
                  <a:srgbClr val="01908E"/>
                </a:solidFill>
                <a:latin typeface="Arial"/>
              </a:rPr>
              <a:t>Les entretiens et consultations individuels sont complétés par des ateliers: </a:t>
            </a:r>
          </a:p>
          <a:p>
            <a:pPr marL="463550" indent="-285750">
              <a:spcBef>
                <a:spcPct val="100000"/>
              </a:spcBef>
              <a:buFontTx/>
              <a:buChar char="-"/>
              <a:defRPr/>
            </a:pPr>
            <a:r>
              <a:rPr lang="fr-FR" b="1" kern="0" dirty="0">
                <a:solidFill>
                  <a:srgbClr val="01908E"/>
                </a:solidFill>
                <a:latin typeface="Arial"/>
              </a:rPr>
              <a:t>lâcher-prise par le </a:t>
            </a:r>
            <a:r>
              <a:rPr lang="fr-FR" b="1" kern="0" dirty="0" smtClean="0">
                <a:solidFill>
                  <a:srgbClr val="01908E"/>
                </a:solidFill>
                <a:latin typeface="Arial"/>
              </a:rPr>
              <a:t>mouvement</a:t>
            </a:r>
            <a:r>
              <a:rPr lang="fr-FR" b="1" kern="0" dirty="0">
                <a:solidFill>
                  <a:srgbClr val="01908E"/>
                </a:solidFill>
                <a:latin typeface="Arial"/>
              </a:rPr>
              <a:t> </a:t>
            </a:r>
            <a:endParaRPr lang="fr-FR" b="1" kern="0" dirty="0" smtClean="0">
              <a:solidFill>
                <a:srgbClr val="01908E"/>
              </a:solidFill>
              <a:latin typeface="Arial"/>
            </a:endParaRPr>
          </a:p>
          <a:p>
            <a:pPr marL="463550" indent="-285750">
              <a:spcBef>
                <a:spcPct val="100000"/>
              </a:spcBef>
              <a:buFontTx/>
              <a:buChar char="-"/>
              <a:defRPr/>
            </a:pPr>
            <a:r>
              <a:rPr lang="fr-FR" b="1" kern="0" dirty="0" smtClean="0">
                <a:solidFill>
                  <a:srgbClr val="01908E"/>
                </a:solidFill>
                <a:latin typeface="Arial"/>
              </a:rPr>
              <a:t>Fly</a:t>
            </a:r>
            <a:r>
              <a:rPr lang="fr-FR" b="1" kern="0" dirty="0" smtClean="0">
                <a:solidFill>
                  <a:srgbClr val="01908E"/>
                </a:solidFill>
                <a:latin typeface="Arial"/>
              </a:rPr>
              <a:t> </a:t>
            </a:r>
            <a:r>
              <a:rPr lang="fr-FR" b="1" kern="0" dirty="0" smtClean="0">
                <a:solidFill>
                  <a:srgbClr val="01908E"/>
                </a:solidFill>
                <a:latin typeface="Arial"/>
              </a:rPr>
              <a:t>yoga</a:t>
            </a:r>
            <a:endParaRPr lang="fr-FR" b="1" kern="0" dirty="0">
              <a:solidFill>
                <a:srgbClr val="01908E"/>
              </a:solidFill>
              <a:latin typeface="Arial"/>
            </a:endParaRPr>
          </a:p>
          <a:p>
            <a:pPr marL="463550" indent="-285750">
              <a:spcBef>
                <a:spcPct val="100000"/>
              </a:spcBef>
              <a:buFontTx/>
              <a:buChar char="-"/>
              <a:defRPr/>
            </a:pPr>
            <a:r>
              <a:rPr lang="fr-FR" b="1" kern="0" dirty="0">
                <a:solidFill>
                  <a:srgbClr val="01908E"/>
                </a:solidFill>
                <a:latin typeface="Arial"/>
              </a:rPr>
              <a:t>musicothérapie </a:t>
            </a:r>
            <a:r>
              <a:rPr lang="fr-FR" b="1" kern="0" dirty="0" smtClean="0">
                <a:solidFill>
                  <a:srgbClr val="01908E"/>
                </a:solidFill>
                <a:latin typeface="Arial"/>
              </a:rPr>
              <a:t>fin septembre</a:t>
            </a:r>
            <a:endParaRPr lang="fr-FR" b="1" kern="0" dirty="0">
              <a:solidFill>
                <a:srgbClr val="01908E"/>
              </a:solidFill>
              <a:latin typeface="Arial"/>
            </a:endParaRPr>
          </a:p>
          <a:p>
            <a:pPr marL="463550" indent="-285750">
              <a:spcBef>
                <a:spcPct val="100000"/>
              </a:spcBef>
              <a:buFontTx/>
              <a:buChar char="-"/>
              <a:defRPr/>
            </a:pPr>
            <a:r>
              <a:rPr lang="fr-FR" b="1" kern="0" dirty="0">
                <a:solidFill>
                  <a:srgbClr val="01908E"/>
                </a:solidFill>
                <a:latin typeface="Arial"/>
              </a:rPr>
              <a:t>karaté </a:t>
            </a:r>
            <a:r>
              <a:rPr lang="fr-FR" b="1" kern="0" dirty="0" smtClean="0">
                <a:solidFill>
                  <a:srgbClr val="01908E"/>
                </a:solidFill>
                <a:latin typeface="Arial"/>
              </a:rPr>
              <a:t>« </a:t>
            </a:r>
            <a:r>
              <a:rPr lang="fr-FR" b="1" kern="0" dirty="0" err="1" smtClean="0">
                <a:solidFill>
                  <a:srgbClr val="01908E"/>
                </a:solidFill>
                <a:latin typeface="Arial"/>
              </a:rPr>
              <a:t>Fight</a:t>
            </a:r>
            <a:r>
              <a:rPr lang="fr-FR" b="1" kern="0" dirty="0" smtClean="0">
                <a:solidFill>
                  <a:srgbClr val="01908E"/>
                </a:solidFill>
                <a:latin typeface="Arial"/>
              </a:rPr>
              <a:t> </a:t>
            </a:r>
            <a:r>
              <a:rPr lang="fr-FR" b="1" kern="0" dirty="0">
                <a:solidFill>
                  <a:srgbClr val="01908E"/>
                </a:solidFill>
                <a:latin typeface="Arial"/>
              </a:rPr>
              <a:t>For </a:t>
            </a:r>
            <a:r>
              <a:rPr lang="fr-FR" b="1" kern="0" dirty="0" err="1" smtClean="0">
                <a:solidFill>
                  <a:srgbClr val="01908E"/>
                </a:solidFill>
                <a:latin typeface="Arial"/>
              </a:rPr>
              <a:t>Dignity</a:t>
            </a:r>
            <a:r>
              <a:rPr lang="fr-FR" b="1" kern="0" dirty="0" smtClean="0">
                <a:solidFill>
                  <a:srgbClr val="01908E"/>
                </a:solidFill>
                <a:latin typeface="Arial"/>
              </a:rPr>
              <a:t> » en </a:t>
            </a:r>
            <a:r>
              <a:rPr lang="fr-FR" b="1" kern="0" dirty="0">
                <a:solidFill>
                  <a:srgbClr val="01908E"/>
                </a:solidFill>
                <a:latin typeface="Arial"/>
              </a:rPr>
              <a:t>novembre</a:t>
            </a:r>
          </a:p>
          <a:p>
            <a:pPr marL="177800">
              <a:spcBef>
                <a:spcPct val="100000"/>
              </a:spcBef>
              <a:defRPr/>
            </a:pPr>
            <a:r>
              <a:rPr lang="fr-FR" b="1" kern="0" dirty="0">
                <a:solidFill>
                  <a:srgbClr val="01908E"/>
                </a:solidFill>
                <a:latin typeface="Arial"/>
              </a:rPr>
              <a:t>et des groupes de </a:t>
            </a:r>
            <a:r>
              <a:rPr lang="fr-FR" b="1" kern="0" dirty="0" smtClean="0">
                <a:solidFill>
                  <a:srgbClr val="01908E"/>
                </a:solidFill>
                <a:latin typeface="Arial"/>
              </a:rPr>
              <a:t>parole (estime </a:t>
            </a:r>
            <a:r>
              <a:rPr lang="fr-FR" b="1" kern="0" dirty="0">
                <a:solidFill>
                  <a:srgbClr val="01908E"/>
                </a:solidFill>
                <a:latin typeface="Arial"/>
              </a:rPr>
              <a:t>de soi)</a:t>
            </a:r>
          </a:p>
        </p:txBody>
      </p:sp>
    </p:spTree>
    <p:extLst>
      <p:ext uri="{BB962C8B-B14F-4D97-AF65-F5344CB8AC3E}">
        <p14:creationId xmlns:p14="http://schemas.microsoft.com/office/powerpoint/2010/main" val="342630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>
            <a:extLst>
              <a:ext uri="{FF2B5EF4-FFF2-40B4-BE49-F238E27FC236}">
                <a16:creationId xmlns:a16="http://schemas.microsoft.com/office/drawing/2014/main" id="{14C1964B-8C44-D448-9C0F-92FFB1C8C7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9869" y="197016"/>
            <a:ext cx="5248180" cy="711035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fr-FR" u="sng" cap="none" dirty="0" smtClean="0"/>
              <a:t/>
            </a:r>
            <a:br>
              <a:rPr lang="fr-FR" altLang="fr-FR" u="sng" cap="none" dirty="0" smtClean="0"/>
            </a:br>
            <a:r>
              <a:rPr lang="fr-FR" altLang="fr-FR" sz="2400" b="1" dirty="0" smtClean="0">
                <a:solidFill>
                  <a:srgbClr val="D11B77"/>
                </a:solidFill>
                <a:latin typeface="+mn-lt"/>
              </a:rPr>
              <a:t>CALYPSO, QUELQUES CHIFFRES…</a:t>
            </a:r>
            <a:r>
              <a:rPr lang="fr-FR" altLang="fr-FR" sz="2000" dirty="0" smtClean="0">
                <a:solidFill>
                  <a:srgbClr val="D11B77"/>
                </a:solidFill>
              </a:rPr>
              <a:t>…</a:t>
            </a:r>
            <a:br>
              <a:rPr lang="fr-FR" altLang="fr-FR" sz="2000" dirty="0" smtClean="0">
                <a:solidFill>
                  <a:srgbClr val="D11B77"/>
                </a:solidFill>
              </a:rPr>
            </a:br>
            <a:endParaRPr lang="fr-FR" altLang="fr-FR" cap="none" dirty="0"/>
          </a:p>
        </p:txBody>
      </p:sp>
      <p:sp>
        <p:nvSpPr>
          <p:cNvPr id="23555" name="Espace réservé du numéro de diapositive 4">
            <a:extLst>
              <a:ext uri="{FF2B5EF4-FFF2-40B4-BE49-F238E27FC236}">
                <a16:creationId xmlns:a16="http://schemas.microsoft.com/office/drawing/2014/main" id="{EF154EE3-BA3C-9942-A1AD-A005EA516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297613"/>
            <a:ext cx="503237" cy="503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CEAAFB95-AB48-E442-91CB-DB92F34426D1}" type="slidenum">
              <a:rPr lang="fr-FR" altLang="fr-FR" smtClean="0">
                <a:solidFill>
                  <a:schemeClr val="bg1"/>
                </a:solidFill>
                <a:latin typeface="Arial" panose="020B0604020202020204" pitchFamily="34" charset="0"/>
              </a:rPr>
              <a:pPr/>
              <a:t>6</a:t>
            </a:fld>
            <a:endParaRPr lang="fr-FR" altLang="fr-F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837" y="47599"/>
            <a:ext cx="1316455" cy="13964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1262" y="1444026"/>
            <a:ext cx="7988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spcBef>
                <a:spcPct val="100000"/>
              </a:spcBef>
              <a:defRPr/>
            </a:pPr>
            <a:endParaRPr lang="fr-FR" sz="1600" b="1" kern="0" dirty="0" smtClean="0">
              <a:solidFill>
                <a:srgbClr val="01908E"/>
              </a:solidFill>
              <a:latin typeface="Arial"/>
            </a:endParaRPr>
          </a:p>
          <a:p>
            <a:pPr marL="177800">
              <a:spcBef>
                <a:spcPct val="100000"/>
              </a:spcBef>
              <a:defRPr/>
            </a:pPr>
            <a:endParaRPr lang="fr-FR" sz="1600" b="1" kern="0" dirty="0">
              <a:solidFill>
                <a:srgbClr val="01908E"/>
              </a:solidFill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0317" y="1250077"/>
            <a:ext cx="861026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spcBef>
                <a:spcPct val="100000"/>
              </a:spcBef>
              <a:defRPr/>
            </a:pPr>
            <a:r>
              <a:rPr lang="fr-FR" sz="2000" kern="0" dirty="0">
                <a:solidFill>
                  <a:srgbClr val="01908E"/>
                </a:solidFill>
                <a:latin typeface="Arial"/>
              </a:rPr>
              <a:t>Début du projet le 1</a:t>
            </a:r>
            <a:r>
              <a:rPr lang="fr-FR" sz="2000" kern="0" baseline="30000" dirty="0">
                <a:solidFill>
                  <a:srgbClr val="01908E"/>
                </a:solidFill>
                <a:latin typeface="Arial"/>
              </a:rPr>
              <a:t>er</a:t>
            </a:r>
            <a:r>
              <a:rPr lang="fr-FR" sz="2000" kern="0" dirty="0">
                <a:solidFill>
                  <a:srgbClr val="01908E"/>
                </a:solidFill>
                <a:latin typeface="Arial"/>
              </a:rPr>
              <a:t> Mars 2021</a:t>
            </a:r>
          </a:p>
          <a:p>
            <a:pPr marL="177800">
              <a:spcBef>
                <a:spcPct val="100000"/>
              </a:spcBef>
              <a:defRPr/>
            </a:pPr>
            <a:r>
              <a:rPr lang="fr-FR" sz="2000" kern="0" dirty="0">
                <a:solidFill>
                  <a:srgbClr val="01908E"/>
                </a:solidFill>
                <a:latin typeface="Arial"/>
              </a:rPr>
              <a:t>Début des travaux de rénovation fin septembre 2021</a:t>
            </a:r>
          </a:p>
          <a:p>
            <a:pPr marL="177800">
              <a:spcBef>
                <a:spcPct val="100000"/>
              </a:spcBef>
              <a:defRPr/>
            </a:pPr>
            <a:r>
              <a:rPr lang="fr-FR" sz="2000" kern="0" dirty="0">
                <a:solidFill>
                  <a:srgbClr val="01908E"/>
                </a:solidFill>
                <a:latin typeface="Arial"/>
              </a:rPr>
              <a:t>Accueil de notre première patiente « </a:t>
            </a:r>
            <a:r>
              <a:rPr lang="fr-FR" sz="2000" kern="0" dirty="0" err="1">
                <a:solidFill>
                  <a:srgbClr val="01908E"/>
                </a:solidFill>
                <a:latin typeface="Arial"/>
              </a:rPr>
              <a:t>Noa</a:t>
            </a:r>
            <a:r>
              <a:rPr lang="fr-FR" sz="2000" kern="0" dirty="0">
                <a:solidFill>
                  <a:srgbClr val="01908E"/>
                </a:solidFill>
                <a:latin typeface="Arial"/>
              </a:rPr>
              <a:t> » le 26 janvier </a:t>
            </a:r>
            <a:r>
              <a:rPr lang="fr-FR" sz="2000" kern="0" dirty="0" smtClean="0">
                <a:solidFill>
                  <a:srgbClr val="01908E"/>
                </a:solidFill>
                <a:latin typeface="Arial"/>
              </a:rPr>
              <a:t>2022</a:t>
            </a:r>
          </a:p>
          <a:p>
            <a:pPr marL="177800">
              <a:spcBef>
                <a:spcPct val="100000"/>
              </a:spcBef>
              <a:defRPr/>
            </a:pPr>
            <a:endParaRPr lang="fr-FR" sz="2000" kern="0" dirty="0">
              <a:solidFill>
                <a:srgbClr val="01908E"/>
              </a:solidFill>
              <a:latin typeface="Arial"/>
            </a:endParaRPr>
          </a:p>
          <a:p>
            <a:pPr marL="177800">
              <a:spcBef>
                <a:spcPct val="100000"/>
              </a:spcBef>
              <a:defRPr/>
            </a:pPr>
            <a:r>
              <a:rPr lang="fr-FR" sz="2000" u="sng" kern="0" dirty="0">
                <a:solidFill>
                  <a:srgbClr val="01908E"/>
                </a:solidFill>
                <a:latin typeface="Arial"/>
              </a:rPr>
              <a:t>Et depuis</a:t>
            </a:r>
            <a:r>
              <a:rPr lang="fr-FR" sz="2000" kern="0" dirty="0">
                <a:solidFill>
                  <a:srgbClr val="01908E"/>
                </a:solidFill>
                <a:latin typeface="Arial"/>
              </a:rPr>
              <a:t>:  </a:t>
            </a:r>
            <a:r>
              <a:rPr lang="fr-FR" sz="2000" b="1" kern="0" dirty="0">
                <a:solidFill>
                  <a:srgbClr val="D11B77"/>
                </a:solidFill>
                <a:latin typeface="Arial"/>
              </a:rPr>
              <a:t>file active de </a:t>
            </a:r>
            <a:r>
              <a:rPr lang="fr-FR" sz="2000" b="1" kern="0" dirty="0" smtClean="0">
                <a:solidFill>
                  <a:srgbClr val="D11B77"/>
                </a:solidFill>
                <a:latin typeface="Arial"/>
              </a:rPr>
              <a:t>138 patientes</a:t>
            </a:r>
            <a:r>
              <a:rPr lang="fr-FR" sz="2000" kern="0" dirty="0" smtClean="0">
                <a:solidFill>
                  <a:srgbClr val="D11B77"/>
                </a:solidFill>
                <a:latin typeface="Arial"/>
              </a:rPr>
              <a:t>, des femmes de 13 à 78 ans</a:t>
            </a:r>
            <a:endParaRPr lang="fr-FR" sz="2000" kern="0" dirty="0">
              <a:solidFill>
                <a:srgbClr val="D11B77"/>
              </a:solidFill>
              <a:latin typeface="Arial"/>
            </a:endParaRPr>
          </a:p>
          <a:p>
            <a:pPr marL="177800">
              <a:spcBef>
                <a:spcPct val="100000"/>
              </a:spcBef>
              <a:defRPr/>
            </a:pPr>
            <a:r>
              <a:rPr lang="fr-FR" sz="2000" kern="0" dirty="0" smtClean="0">
                <a:solidFill>
                  <a:srgbClr val="D11B77"/>
                </a:solidFill>
                <a:latin typeface="Arial"/>
              </a:rPr>
              <a:t>704 </a:t>
            </a:r>
            <a:r>
              <a:rPr lang="fr-FR" sz="2000" kern="0" dirty="0" smtClean="0">
                <a:solidFill>
                  <a:srgbClr val="D11B77"/>
                </a:solidFill>
                <a:latin typeface="Arial"/>
              </a:rPr>
              <a:t>rendez-vous honorés depuis notre ouverture (fin </a:t>
            </a:r>
            <a:r>
              <a:rPr lang="fr-FR" sz="2000" kern="0" dirty="0" smtClean="0">
                <a:solidFill>
                  <a:srgbClr val="D11B77"/>
                </a:solidFill>
                <a:latin typeface="Arial"/>
              </a:rPr>
              <a:t>septembre</a:t>
            </a:r>
            <a:r>
              <a:rPr lang="fr-FR" sz="2000" kern="0" dirty="0" smtClean="0">
                <a:solidFill>
                  <a:srgbClr val="D11B77"/>
                </a:solidFill>
                <a:latin typeface="Arial"/>
              </a:rPr>
              <a:t>) </a:t>
            </a:r>
            <a:endParaRPr lang="fr-FR" sz="2000" kern="0" dirty="0">
              <a:solidFill>
                <a:srgbClr val="D11B77"/>
              </a:solidFill>
              <a:latin typeface="Arial"/>
            </a:endParaRPr>
          </a:p>
          <a:p>
            <a:pPr marL="177800">
              <a:spcBef>
                <a:spcPct val="100000"/>
              </a:spcBef>
              <a:defRPr/>
            </a:pPr>
            <a:r>
              <a:rPr lang="fr-FR" sz="2000" kern="0" dirty="0" smtClean="0">
                <a:solidFill>
                  <a:srgbClr val="D11B77"/>
                </a:solidFill>
                <a:latin typeface="Arial"/>
              </a:rPr>
              <a:t>				</a:t>
            </a:r>
            <a:r>
              <a:rPr lang="fr-FR" sz="1400" kern="0" dirty="0" smtClean="0">
                <a:solidFill>
                  <a:srgbClr val="D11B77"/>
                </a:solidFill>
                <a:latin typeface="Arial"/>
              </a:rPr>
              <a:t>		</a:t>
            </a:r>
          </a:p>
          <a:p>
            <a:pPr marL="177800">
              <a:spcBef>
                <a:spcPct val="100000"/>
              </a:spcBef>
              <a:defRPr/>
            </a:pPr>
            <a:endParaRPr lang="fr-FR" sz="1400" b="1" kern="0" dirty="0">
              <a:solidFill>
                <a:srgbClr val="D11B77"/>
              </a:solidFill>
              <a:latin typeface="Arial"/>
            </a:endParaRPr>
          </a:p>
          <a:p>
            <a:pPr marL="177800">
              <a:spcBef>
                <a:spcPct val="100000"/>
              </a:spcBef>
              <a:defRPr/>
            </a:pPr>
            <a:r>
              <a:rPr lang="fr-FR" sz="1400" b="1" kern="0" dirty="0" smtClean="0">
                <a:solidFill>
                  <a:srgbClr val="D11B77"/>
                </a:solidFill>
                <a:latin typeface="Arial"/>
              </a:rPr>
              <a:t>						</a:t>
            </a:r>
            <a:endParaRPr lang="fr-FR" b="1" kern="0" dirty="0">
              <a:solidFill>
                <a:srgbClr val="D11B77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801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>
            <a:extLst>
              <a:ext uri="{FF2B5EF4-FFF2-40B4-BE49-F238E27FC236}">
                <a16:creationId xmlns:a16="http://schemas.microsoft.com/office/drawing/2014/main" id="{14C1964B-8C44-D448-9C0F-92FFB1C8C7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9869" y="197016"/>
            <a:ext cx="5248180" cy="711035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fr-FR" u="sng" cap="none" dirty="0" smtClean="0"/>
              <a:t/>
            </a:r>
            <a:br>
              <a:rPr lang="fr-FR" altLang="fr-FR" u="sng" cap="none" dirty="0" smtClean="0"/>
            </a:br>
            <a:r>
              <a:rPr lang="fr-FR" altLang="fr-FR" sz="2400" b="1" dirty="0" smtClean="0">
                <a:solidFill>
                  <a:srgbClr val="D11B77"/>
                </a:solidFill>
                <a:latin typeface="+mn-lt"/>
              </a:rPr>
              <a:t>Comment ça se passe pour la patiente?</a:t>
            </a:r>
            <a:endParaRPr lang="fr-FR" altLang="fr-FR" cap="none" dirty="0"/>
          </a:p>
        </p:txBody>
      </p:sp>
      <p:sp>
        <p:nvSpPr>
          <p:cNvPr id="23555" name="Espace réservé du numéro de diapositive 4">
            <a:extLst>
              <a:ext uri="{FF2B5EF4-FFF2-40B4-BE49-F238E27FC236}">
                <a16:creationId xmlns:a16="http://schemas.microsoft.com/office/drawing/2014/main" id="{EF154EE3-BA3C-9942-A1AD-A005EA516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297613"/>
            <a:ext cx="503237" cy="503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CEAAFB95-AB48-E442-91CB-DB92F34426D1}" type="slidenum">
              <a:rPr lang="fr-FR" altLang="fr-FR" smtClean="0">
                <a:solidFill>
                  <a:schemeClr val="bg1"/>
                </a:solidFill>
                <a:latin typeface="Arial" panose="020B0604020202020204" pitchFamily="34" charset="0"/>
              </a:rPr>
              <a:pPr/>
              <a:t>7</a:t>
            </a:fld>
            <a:endParaRPr lang="fr-FR" altLang="fr-F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837" y="47599"/>
            <a:ext cx="1316455" cy="13964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1262" y="1444026"/>
            <a:ext cx="7988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spcBef>
                <a:spcPct val="100000"/>
              </a:spcBef>
              <a:defRPr/>
            </a:pPr>
            <a:endParaRPr lang="fr-FR" sz="1600" b="1" kern="0" dirty="0" smtClean="0">
              <a:solidFill>
                <a:srgbClr val="01908E"/>
              </a:solidFill>
              <a:latin typeface="Arial"/>
            </a:endParaRPr>
          </a:p>
          <a:p>
            <a:pPr marL="177800">
              <a:spcBef>
                <a:spcPct val="100000"/>
              </a:spcBef>
              <a:defRPr/>
            </a:pPr>
            <a:endParaRPr lang="fr-FR" sz="1600" b="1" kern="0" dirty="0">
              <a:solidFill>
                <a:srgbClr val="01908E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613" y="1121819"/>
            <a:ext cx="867476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Appel de la patiente ou envoyé par nos partenaires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1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Premier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accueil ou fiche de liaison</a:t>
            </a:r>
          </a:p>
          <a:p>
            <a:pPr marL="445500" lvl="2" indent="0">
              <a:buNone/>
            </a:pPr>
            <a:r>
              <a:rPr lang="fr-FR" dirty="0"/>
              <a:t>• Eclaircir la demande et les attentes.</a:t>
            </a:r>
          </a:p>
          <a:p>
            <a:pPr marL="445500" lvl="2" indent="0">
              <a:buNone/>
            </a:pPr>
            <a:r>
              <a:rPr lang="fr-FR" dirty="0"/>
              <a:t>• Évaluer le danger pour évaluer l’urgence.</a:t>
            </a:r>
          </a:p>
          <a:p>
            <a:pPr marL="445500" lvl="2" indent="0">
              <a:buNone/>
            </a:pPr>
            <a:r>
              <a:rPr lang="fr-FR" dirty="0"/>
              <a:t>• Présenter le fonctionnement et les professionnelles de La Maison Calypso </a:t>
            </a:r>
            <a:endParaRPr lang="fr-FR" dirty="0" smtClean="0"/>
          </a:p>
          <a:p>
            <a:pPr marL="445500" lvl="2" indent="0">
              <a:buNone/>
            </a:pPr>
            <a:r>
              <a:rPr lang="fr-FR" dirty="0" smtClean="0"/>
              <a:t>• </a:t>
            </a:r>
            <a:r>
              <a:rPr lang="fr-FR" dirty="0"/>
              <a:t>Réorienter si </a:t>
            </a:r>
            <a:r>
              <a:rPr lang="fr-FR" dirty="0" smtClean="0"/>
              <a:t>nécessaire</a:t>
            </a:r>
          </a:p>
          <a:p>
            <a:pPr marL="445500" lvl="2" indent="0">
              <a:buNone/>
            </a:pPr>
            <a:endParaRPr lang="fr-FR" sz="12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Entretien en 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binôme</a:t>
            </a:r>
          </a:p>
          <a:p>
            <a:pPr marL="731250" lvl="2" indent="-285750">
              <a:buFont typeface="Arial" panose="020B0604020202020204" pitchFamily="34" charset="0"/>
              <a:buChar char="•"/>
            </a:pPr>
            <a:r>
              <a:rPr lang="fr-FR" dirty="0" smtClean="0"/>
              <a:t>Loin des codes du milieu hospitalier </a:t>
            </a:r>
          </a:p>
          <a:p>
            <a:pPr marL="731250" lvl="2" indent="-285750">
              <a:buFont typeface="Arial" panose="020B0604020202020204" pitchFamily="34" charset="0"/>
              <a:buChar char="•"/>
            </a:pPr>
            <a:r>
              <a:rPr lang="fr-FR" dirty="0" smtClean="0"/>
              <a:t>Entretien </a:t>
            </a:r>
            <a:r>
              <a:rPr lang="fr-FR" dirty="0"/>
              <a:t>avec 2 </a:t>
            </a:r>
            <a:r>
              <a:rPr lang="fr-FR" dirty="0" smtClean="0"/>
              <a:t>pros (identification </a:t>
            </a:r>
            <a:r>
              <a:rPr lang="fr-FR" dirty="0"/>
              <a:t>des personnes, pas de répétition de l’histoire, double regard sur les besoins identifiés/les réponses à apporter) : AS/SF ou AS/Psy ou SF/CCF…</a:t>
            </a:r>
          </a:p>
          <a:p>
            <a:pPr marL="731250" lvl="2" indent="-285750">
              <a:buFont typeface="Arial" panose="020B0604020202020204" pitchFamily="34" charset="0"/>
              <a:buChar char="•"/>
            </a:pPr>
            <a:r>
              <a:rPr lang="fr-FR" dirty="0" smtClean="0"/>
              <a:t>Création </a:t>
            </a:r>
            <a:r>
              <a:rPr lang="fr-FR" dirty="0"/>
              <a:t>du Dossier Médical </a:t>
            </a:r>
            <a:r>
              <a:rPr lang="fr-FR" dirty="0" smtClean="0"/>
              <a:t>: historique </a:t>
            </a:r>
            <a:r>
              <a:rPr lang="fr-FR" dirty="0"/>
              <a:t>des violences, impact des violences sur la santé, </a:t>
            </a:r>
            <a:r>
              <a:rPr lang="fr-FR" dirty="0" smtClean="0"/>
              <a:t>éléments sociaux</a:t>
            </a:r>
          </a:p>
          <a:p>
            <a:pPr marL="731250" lvl="2" indent="-285750">
              <a:buFont typeface="Arial" panose="020B0604020202020204" pitchFamily="34" charset="0"/>
              <a:buChar char="•"/>
            </a:pPr>
            <a:r>
              <a:rPr lang="fr-FR" dirty="0" smtClean="0"/>
              <a:t>Evaluation des besoins: soins psychologiques ou médicaux, aide juridique, sociale, ateliers </a:t>
            </a:r>
          </a:p>
          <a:p>
            <a:pPr marL="731250" lvl="2" indent="-285750">
              <a:buFont typeface="Arial" panose="020B0604020202020204" pitchFamily="34" charset="0"/>
              <a:buChar char="•"/>
            </a:pPr>
            <a:r>
              <a:rPr lang="fr-FR" dirty="0" smtClean="0"/>
              <a:t>Proposition du parcours de soin </a:t>
            </a:r>
            <a:r>
              <a:rPr lang="fr-FR" dirty="0"/>
              <a:t>à l’issue de cette </a:t>
            </a:r>
            <a:r>
              <a:rPr lang="fr-FR" dirty="0" smtClean="0"/>
              <a:t>consultation ou réorientation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254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1">
            <a:extLst>
              <a:ext uri="{FF2B5EF4-FFF2-40B4-BE49-F238E27FC236}">
                <a16:creationId xmlns:a16="http://schemas.microsoft.com/office/drawing/2014/main" id="{6B8D149C-5D95-FA4A-BB36-B12F876318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1708" y="320964"/>
            <a:ext cx="5907042" cy="490538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fr-FR" sz="2400" b="0" cap="none" dirty="0"/>
              <a:t/>
            </a:r>
            <a:br>
              <a:rPr lang="fr-FR" altLang="fr-FR" sz="2400" b="0" cap="none" dirty="0"/>
            </a:br>
            <a:r>
              <a:rPr lang="fr-FR" altLang="fr-FR" sz="2800" b="1" cap="none" dirty="0">
                <a:solidFill>
                  <a:srgbClr val="D51D7F"/>
                </a:solidFill>
                <a:latin typeface="+mn-lt"/>
              </a:rPr>
              <a:t>2</a:t>
            </a:r>
            <a:r>
              <a:rPr lang="fr-FR" altLang="fr-FR" sz="2400" b="1" cap="none" dirty="0">
                <a:solidFill>
                  <a:srgbClr val="D51D7F"/>
                </a:solidFill>
                <a:latin typeface="+mn-lt"/>
              </a:rPr>
              <a:t>, avenue de St Germain à Plaisir</a:t>
            </a:r>
            <a:endParaRPr lang="fr-FR" altLang="fr-FR" sz="1800" b="1" cap="none" dirty="0">
              <a:solidFill>
                <a:srgbClr val="D51D7F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2"/>
          </p:nvPr>
        </p:nvSpPr>
        <p:spPr>
          <a:xfrm>
            <a:off x="4932608" y="2245659"/>
            <a:ext cx="3832570" cy="3092823"/>
          </a:xfrm>
        </p:spPr>
        <p:txBody>
          <a:bodyPr>
            <a:normAutofit/>
          </a:bodyPr>
          <a:lstStyle/>
          <a:p>
            <a:pPr algn="ctr"/>
            <a:endParaRPr lang="fr-FR" sz="2800" dirty="0" smtClean="0">
              <a:solidFill>
                <a:srgbClr val="D11B77"/>
              </a:solidFill>
            </a:endParaRPr>
          </a:p>
          <a:p>
            <a:pPr algn="ctr"/>
            <a:endParaRPr lang="fr-FR" sz="2800" dirty="0">
              <a:solidFill>
                <a:srgbClr val="D11B77"/>
              </a:solidFill>
            </a:endParaRPr>
          </a:p>
          <a:p>
            <a:pPr marL="0" indent="0" algn="ctr">
              <a:buNone/>
            </a:pPr>
            <a:r>
              <a:rPr lang="fr-FR" sz="2800" dirty="0" smtClean="0">
                <a:solidFill>
                  <a:srgbClr val="D11B77"/>
                </a:solidFill>
              </a:rPr>
              <a:t>Une </a:t>
            </a:r>
            <a:r>
              <a:rPr lang="fr-FR" sz="2800" dirty="0">
                <a:solidFill>
                  <a:srgbClr val="D11B77"/>
                </a:solidFill>
              </a:rPr>
              <a:t>maison et un jardin </a:t>
            </a:r>
            <a:r>
              <a:rPr lang="fr-FR" sz="2800" dirty="0" smtClean="0">
                <a:solidFill>
                  <a:srgbClr val="D11B77"/>
                </a:solidFill>
              </a:rPr>
              <a:t>pour </a:t>
            </a:r>
            <a:r>
              <a:rPr lang="fr-FR" sz="2800" dirty="0">
                <a:solidFill>
                  <a:srgbClr val="D11B77"/>
                </a:solidFill>
              </a:rPr>
              <a:t>prendre soin des femmes…..</a:t>
            </a:r>
          </a:p>
          <a:p>
            <a:endParaRPr lang="fr-FR" dirty="0"/>
          </a:p>
        </p:txBody>
      </p:sp>
      <p:sp>
        <p:nvSpPr>
          <p:cNvPr id="24579" name="Espace réservé du numéro de diapositive 5">
            <a:extLst>
              <a:ext uri="{FF2B5EF4-FFF2-40B4-BE49-F238E27FC236}">
                <a16:creationId xmlns:a16="http://schemas.microsoft.com/office/drawing/2014/main" id="{63D390FD-14D7-EB4B-B7B2-D7A0444DAC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2C4E8E9-0487-2949-B649-4C3E6935B910}" type="slidenum">
              <a:rPr lang="fr-FR" altLang="fr-FR" smtClean="0">
                <a:solidFill>
                  <a:schemeClr val="bg1"/>
                </a:solidFill>
                <a:latin typeface="Arial" panose="020B0604020202020204" pitchFamily="34" charset="0"/>
              </a:rPr>
              <a:pPr/>
              <a:t>8</a:t>
            </a:fld>
            <a:endParaRPr lang="fr-FR" altLang="fr-F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4581" name="Image 8">
            <a:extLst>
              <a:ext uri="{FF2B5EF4-FFF2-40B4-BE49-F238E27FC236}">
                <a16:creationId xmlns:a16="http://schemas.microsoft.com/office/drawing/2014/main" id="{7CB59695-7860-4741-89FB-66113B745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9" y="1712890"/>
            <a:ext cx="4454974" cy="392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507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>
            <a:extLst>
              <a:ext uri="{FF2B5EF4-FFF2-40B4-BE49-F238E27FC236}">
                <a16:creationId xmlns:a16="http://schemas.microsoft.com/office/drawing/2014/main" id="{14C1964B-8C44-D448-9C0F-92FFB1C8C7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9869" y="132347"/>
            <a:ext cx="5248180" cy="950495"/>
          </a:xfrm>
        </p:spPr>
        <p:txBody>
          <a:bodyPr>
            <a:normAutofit/>
          </a:bodyPr>
          <a:lstStyle/>
          <a:p>
            <a:pPr algn="ctr"/>
            <a:r>
              <a:rPr lang="fr-FR" altLang="fr-FR" sz="2400" b="1" dirty="0" smtClean="0">
                <a:solidFill>
                  <a:srgbClr val="D11B77"/>
                </a:solidFill>
                <a:latin typeface="+mn-lt"/>
              </a:rPr>
              <a:t>Une équipe Calypso soudée avec </a:t>
            </a:r>
            <a:br>
              <a:rPr lang="fr-FR" altLang="fr-FR" sz="2400" b="1" dirty="0" smtClean="0">
                <a:solidFill>
                  <a:srgbClr val="D11B77"/>
                </a:solidFill>
                <a:latin typeface="+mn-lt"/>
              </a:rPr>
            </a:br>
            <a:r>
              <a:rPr lang="fr-FR" altLang="fr-FR" sz="2400" b="1" dirty="0" smtClean="0">
                <a:solidFill>
                  <a:srgbClr val="D11B77"/>
                </a:solidFill>
                <a:latin typeface="+mn-lt"/>
              </a:rPr>
              <a:t>le Centre de Santé Sexuelle</a:t>
            </a:r>
            <a:endParaRPr lang="fr-FR" altLang="fr-FR" cap="none" dirty="0"/>
          </a:p>
        </p:txBody>
      </p:sp>
      <p:sp>
        <p:nvSpPr>
          <p:cNvPr id="23555" name="Espace réservé du numéro de diapositive 4">
            <a:extLst>
              <a:ext uri="{FF2B5EF4-FFF2-40B4-BE49-F238E27FC236}">
                <a16:creationId xmlns:a16="http://schemas.microsoft.com/office/drawing/2014/main" id="{EF154EE3-BA3C-9942-A1AD-A005EA516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297613"/>
            <a:ext cx="503237" cy="503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CEAAFB95-AB48-E442-91CB-DB92F34426D1}" type="slidenum">
              <a:rPr lang="fr-FR" altLang="fr-FR" smtClean="0">
                <a:solidFill>
                  <a:schemeClr val="bg1"/>
                </a:solidFill>
                <a:latin typeface="Arial" panose="020B0604020202020204" pitchFamily="34" charset="0"/>
              </a:rPr>
              <a:pPr/>
              <a:t>9</a:t>
            </a:fld>
            <a:endParaRPr lang="fr-FR" altLang="fr-F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6900" y="1082842"/>
            <a:ext cx="8479845" cy="508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9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Thème CHV 202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 CHV 2020" id="{24F7DACD-3AC2-4C3A-AF02-58D930B1B67B}" vid="{CAFBB517-4ADE-49B5-A712-7B39187F8CC1}"/>
    </a:ext>
  </a:extLst>
</a:theme>
</file>

<file path=ppt/theme/theme2.xml><?xml version="1.0" encoding="utf-8"?>
<a:theme xmlns:a="http://schemas.openxmlformats.org/drawingml/2006/main" name="3_Thème CHV 202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 CHV 2020" id="{24F7DACD-3AC2-4C3A-AF02-58D930B1B67B}" vid="{CAFBB517-4ADE-49B5-A712-7B39187F8CC1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13751</TotalTime>
  <Words>642</Words>
  <Application>Microsoft Office PowerPoint</Application>
  <PresentationFormat>Affichage à l'écran (4:3)</PresentationFormat>
  <Paragraphs>117</Paragraphs>
  <Slides>11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11</vt:i4>
      </vt:variant>
    </vt:vector>
  </HeadingPairs>
  <TitlesOfParts>
    <vt:vector size="25" baseType="lpstr">
      <vt:lpstr>Arial</vt:lpstr>
      <vt:lpstr>Arial Narrow</vt:lpstr>
      <vt:lpstr>Batang</vt:lpstr>
      <vt:lpstr>Bodoni MT Black</vt:lpstr>
      <vt:lpstr>Bradley Hand ITC</vt:lpstr>
      <vt:lpstr>Calibri</vt:lpstr>
      <vt:lpstr>Calibri Light</vt:lpstr>
      <vt:lpstr>Franklin Gothic Book</vt:lpstr>
      <vt:lpstr>Times New Roman</vt:lpstr>
      <vt:lpstr>Tunga</vt:lpstr>
      <vt:lpstr>Wingdings</vt:lpstr>
      <vt:lpstr>2_Thème CHV 2020</vt:lpstr>
      <vt:lpstr>3_Thème CHV 2020</vt:lpstr>
      <vt:lpstr>Thème Office</vt:lpstr>
      <vt:lpstr>Présentation PowerPoint</vt:lpstr>
      <vt:lpstr>Présentation PowerPoint</vt:lpstr>
      <vt:lpstr>Présentation PowerPoint</vt:lpstr>
      <vt:lpstr>  1 LIEU UNIQUE  = 4 TYPES DE PRISE EN CHARGE    </vt:lpstr>
      <vt:lpstr> UNE PRISE EN CHARGE HOLLISTIQUE… </vt:lpstr>
      <vt:lpstr> CALYPSO, QUELQUES CHIFFRES…… </vt:lpstr>
      <vt:lpstr> Comment ça se passe pour la patiente?</vt:lpstr>
      <vt:lpstr> 2, avenue de St Germain à Plaisir</vt:lpstr>
      <vt:lpstr>Une équipe Calypso soudée avec  le Centre de Santé Sexuelle</vt:lpstr>
      <vt:lpstr>La MAISON CALYPS♀ = une Maison des femmes </vt:lpstr>
      <vt:lpstr>Présentation PowerPoint</vt:lpstr>
    </vt:vector>
  </TitlesOfParts>
  <Company>Centre Hospitalier de Versailles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Benjamin FRAPPIN</dc:creator>
  <cp:lastModifiedBy>AMIOT Deborah</cp:lastModifiedBy>
  <cp:revision>330</cp:revision>
  <cp:lastPrinted>2021-08-27T08:28:00Z</cp:lastPrinted>
  <dcterms:created xsi:type="dcterms:W3CDTF">2020-11-12T09:07:13Z</dcterms:created>
  <dcterms:modified xsi:type="dcterms:W3CDTF">2022-10-17T13:41:23Z</dcterms:modified>
</cp:coreProperties>
</file>